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59" r:id="rId6"/>
    <p:sldId id="268" r:id="rId7"/>
    <p:sldId id="260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6B8C8-59F4-4385-AA4A-808385E05889}" type="datetimeFigureOut">
              <a:rPr lang="pl-PL" smtClean="0"/>
              <a:t>2015-08-25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04985-6D3E-49F2-81DF-9D6390138F8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276182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6B8C8-59F4-4385-AA4A-808385E05889}" type="datetimeFigureOut">
              <a:rPr lang="pl-PL" smtClean="0"/>
              <a:t>2015-08-25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04985-6D3E-49F2-81DF-9D6390138F8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85513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6B8C8-59F4-4385-AA4A-808385E05889}" type="datetimeFigureOut">
              <a:rPr lang="pl-PL" smtClean="0"/>
              <a:t>2015-08-25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04985-6D3E-49F2-81DF-9D6390138F8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095884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6B8C8-59F4-4385-AA4A-808385E05889}" type="datetimeFigureOut">
              <a:rPr lang="pl-PL" smtClean="0"/>
              <a:t>2015-08-25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04985-6D3E-49F2-81DF-9D6390138F8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29169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6B8C8-59F4-4385-AA4A-808385E05889}" type="datetimeFigureOut">
              <a:rPr lang="pl-PL" smtClean="0"/>
              <a:t>2015-08-25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04985-6D3E-49F2-81DF-9D6390138F8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76860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6B8C8-59F4-4385-AA4A-808385E05889}" type="datetimeFigureOut">
              <a:rPr lang="pl-PL" smtClean="0"/>
              <a:t>2015-08-25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04985-6D3E-49F2-81DF-9D6390138F8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722700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6B8C8-59F4-4385-AA4A-808385E05889}" type="datetimeFigureOut">
              <a:rPr lang="pl-PL" smtClean="0"/>
              <a:t>2015-08-25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04985-6D3E-49F2-81DF-9D6390138F8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79207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6B8C8-59F4-4385-AA4A-808385E05889}" type="datetimeFigureOut">
              <a:rPr lang="pl-PL" smtClean="0"/>
              <a:t>2015-08-25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04985-6D3E-49F2-81DF-9D6390138F8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85626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6B8C8-59F4-4385-AA4A-808385E05889}" type="datetimeFigureOut">
              <a:rPr lang="pl-PL" smtClean="0"/>
              <a:t>2015-08-25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04985-6D3E-49F2-81DF-9D6390138F8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350893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6B8C8-59F4-4385-AA4A-808385E05889}" type="datetimeFigureOut">
              <a:rPr lang="pl-PL" smtClean="0"/>
              <a:t>2015-08-25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04985-6D3E-49F2-81DF-9D6390138F8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468065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6B8C8-59F4-4385-AA4A-808385E05889}" type="datetimeFigureOut">
              <a:rPr lang="pl-PL" smtClean="0"/>
              <a:t>2015-08-25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04985-6D3E-49F2-81DF-9D6390138F8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72071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66B8C8-59F4-4385-AA4A-808385E05889}" type="datetimeFigureOut">
              <a:rPr lang="pl-PL" smtClean="0"/>
              <a:t>2015-08-25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504985-6D3E-49F2-81DF-9D6390138F8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59499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Dostawy bezpośrednie środków spożywczych pochodzenia roślinnego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endParaRPr lang="pl-PL" dirty="0" smtClean="0"/>
          </a:p>
          <a:p>
            <a:endParaRPr lang="pl-PL" dirty="0" smtClean="0"/>
          </a:p>
          <a:p>
            <a:endParaRPr lang="pl-PL" sz="1400" dirty="0"/>
          </a:p>
          <a:p>
            <a:endParaRPr lang="pl-PL" sz="1400" dirty="0" smtClean="0"/>
          </a:p>
          <a:p>
            <a:endParaRPr lang="pl-PL" sz="1400" dirty="0"/>
          </a:p>
          <a:p>
            <a:endParaRPr lang="pl-PL" sz="1400" dirty="0" smtClean="0"/>
          </a:p>
          <a:p>
            <a:r>
              <a:rPr lang="pl-PL" sz="1400" b="1" dirty="0" smtClean="0"/>
              <a:t>Zebrano i opracowano w PSSE w Bielsku-Białej</a:t>
            </a:r>
          </a:p>
          <a:p>
            <a:r>
              <a:rPr lang="pl-PL" sz="1400" b="1" dirty="0" smtClean="0"/>
              <a:t>20.08.2015r.</a:t>
            </a:r>
            <a:endParaRPr lang="pl-PL" sz="1400" b="1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52764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Definicja, regulacje prawne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pl-PL" dirty="0" smtClean="0"/>
              <a:t>Dostawcami bezpośrednimi są producenci żywności nieprzetworzonej </a:t>
            </a:r>
            <a:r>
              <a:rPr lang="pl-PL" dirty="0"/>
              <a:t> </a:t>
            </a:r>
            <a:r>
              <a:rPr lang="pl-PL" dirty="0" smtClean="0"/>
              <a:t> pochodzenia roślinnego, dostarczanej bezpośrednio konsumentowi finalnemu, tj. osobom fizycznym,  np. we własnych gospodarstwach rolnych, handlu obwoźnym, na targowiskach oraz lokalnym sklepom i zakładom gastronomicznym.</a:t>
            </a:r>
          </a:p>
          <a:p>
            <a:r>
              <a:rPr lang="pl-PL" dirty="0" smtClean="0"/>
              <a:t>Podstawowym krajowym aktem prawnym regulującym działalność w ramach dostaw bezpośrednich jest  Rozporządzenie  Ministra Zdrowia z dnia 6 czerwca 2007 r w sprawie dostaw bezpośrednich środków spożywczych (Dz.U. z 2007r. Nr 112 poz. 774)</a:t>
            </a:r>
          </a:p>
          <a:p>
            <a:pPr marL="0" indent="0">
              <a:buNone/>
            </a:pPr>
            <a:r>
              <a:rPr lang="pl-PL" dirty="0" smtClean="0"/>
              <a:t>        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108258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Ograniczenia: </a:t>
            </a:r>
            <a:br>
              <a:rPr lang="pl-PL" dirty="0" smtClean="0"/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pl-PL" sz="2600" dirty="0" smtClean="0"/>
              <a:t>1.</a:t>
            </a:r>
            <a:r>
              <a:rPr lang="pl-PL" dirty="0" smtClean="0"/>
              <a:t> Zakres  produktów .</a:t>
            </a:r>
          </a:p>
          <a:p>
            <a:pPr marL="0" indent="0">
              <a:buNone/>
            </a:pPr>
            <a:r>
              <a:rPr lang="pl-PL" dirty="0" smtClean="0"/>
              <a:t>        Działalność dotyczy wyłącznie surowców </a:t>
            </a:r>
          </a:p>
          <a:p>
            <a:pPr marL="0" indent="0">
              <a:buNone/>
            </a:pPr>
            <a:r>
              <a:rPr lang="pl-PL" dirty="0" smtClean="0"/>
              <a:t>        wyprodukowanych we własnym gospodarstwie, takich </a:t>
            </a:r>
          </a:p>
          <a:p>
            <a:pPr marL="0" indent="0">
              <a:buNone/>
            </a:pPr>
            <a:r>
              <a:rPr lang="pl-PL" dirty="0"/>
              <a:t> </a:t>
            </a:r>
            <a:r>
              <a:rPr lang="pl-PL" dirty="0" smtClean="0"/>
              <a:t>       jak: </a:t>
            </a:r>
          </a:p>
          <a:p>
            <a:pPr marL="0" indent="0">
              <a:buNone/>
            </a:pPr>
            <a:r>
              <a:rPr lang="pl-PL" dirty="0" smtClean="0"/>
              <a:t>       - zboża, owoce, warzywa, zioła ,</a:t>
            </a:r>
          </a:p>
          <a:p>
            <a:pPr marL="0" indent="0">
              <a:buNone/>
            </a:pPr>
            <a:r>
              <a:rPr lang="pl-PL" dirty="0" smtClean="0"/>
              <a:t>       - surowców pochodzących z dokonywanych osobiście </a:t>
            </a:r>
          </a:p>
          <a:p>
            <a:pPr marL="0" indent="0">
              <a:buNone/>
            </a:pPr>
            <a:r>
              <a:rPr lang="pl-PL" dirty="0"/>
              <a:t> </a:t>
            </a:r>
            <a:r>
              <a:rPr lang="pl-PL" dirty="0" smtClean="0"/>
              <a:t>        zbiorów ziół i runa leśnego , </a:t>
            </a:r>
          </a:p>
          <a:p>
            <a:pPr marL="0" indent="0">
              <a:buNone/>
            </a:pPr>
            <a:r>
              <a:rPr lang="pl-PL" dirty="0" smtClean="0"/>
              <a:t>       - środków spożywczych pochodzących z </a:t>
            </a:r>
            <a:r>
              <a:rPr lang="pl-PL" dirty="0" err="1" smtClean="0"/>
              <a:t>w.w</a:t>
            </a:r>
            <a:r>
              <a:rPr lang="pl-PL" dirty="0" smtClean="0"/>
              <a:t>. produktów</a:t>
            </a:r>
          </a:p>
          <a:p>
            <a:pPr marL="0" indent="0">
              <a:buNone/>
            </a:pPr>
            <a:r>
              <a:rPr lang="pl-PL" dirty="0"/>
              <a:t> </a:t>
            </a:r>
            <a:r>
              <a:rPr lang="pl-PL" dirty="0" smtClean="0"/>
              <a:t>         w  postaci kiszonej lub suszonej.</a:t>
            </a:r>
          </a:p>
          <a:p>
            <a:pPr marL="0" indent="0">
              <a:buNone/>
            </a:pPr>
            <a:r>
              <a:rPr lang="pl-PL" dirty="0" smtClean="0"/>
              <a:t>      W ramach dostaw bezpośrednich dopuszcza się  np. mycie</a:t>
            </a:r>
          </a:p>
          <a:p>
            <a:pPr marL="0" indent="0">
              <a:buNone/>
            </a:pPr>
            <a:r>
              <a:rPr lang="pl-PL" dirty="0"/>
              <a:t> </a:t>
            </a:r>
            <a:r>
              <a:rPr lang="pl-PL" dirty="0" smtClean="0"/>
              <a:t>      warzyw, usuwanie liści, sortowanie owoców i warzyw,   </a:t>
            </a:r>
          </a:p>
          <a:p>
            <a:pPr marL="0" indent="0">
              <a:buNone/>
            </a:pPr>
            <a:r>
              <a:rPr lang="pl-PL" dirty="0"/>
              <a:t> </a:t>
            </a:r>
            <a:r>
              <a:rPr lang="pl-PL" dirty="0" smtClean="0"/>
              <a:t>      suszenie zbóż. Natomiast nie dopuszcza się takich czynności jak np. </a:t>
            </a:r>
          </a:p>
          <a:p>
            <a:pPr marL="0" indent="0">
              <a:buNone/>
            </a:pPr>
            <a:r>
              <a:rPr lang="pl-PL" dirty="0"/>
              <a:t> </a:t>
            </a:r>
            <a:r>
              <a:rPr lang="pl-PL" dirty="0" smtClean="0"/>
              <a:t>      obieranie ziemniaków, krojenie marchewek, pakowanie sałaty w woreczki.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739292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Ograniczenia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pl-PL" dirty="0" smtClean="0"/>
              <a:t>2.Ilość .</a:t>
            </a:r>
          </a:p>
          <a:p>
            <a:pPr marL="0" indent="0">
              <a:buNone/>
            </a:pPr>
            <a:r>
              <a:rPr lang="pl-PL" dirty="0" smtClean="0"/>
              <a:t>        Wielkości obrotu w ramach dostaw bezpośrednich nie mogą przekraczać wielkości plonów uzyskanych z własnych gospodarstw rolnych a także ilości surowców pochodzących z dokonywanych osobiście zbiorów ziół i runa leśnego.</a:t>
            </a:r>
          </a:p>
          <a:p>
            <a:pPr marL="0" indent="0">
              <a:buNone/>
            </a:pPr>
            <a:endParaRPr lang="pl-PL" dirty="0" smtClean="0"/>
          </a:p>
          <a:p>
            <a:pPr marL="0" indent="0">
              <a:buNone/>
            </a:pPr>
            <a:r>
              <a:rPr lang="pl-PL" dirty="0" smtClean="0"/>
              <a:t>3. Zasięg terytorialny.</a:t>
            </a:r>
          </a:p>
          <a:p>
            <a:pPr marL="0" indent="0">
              <a:buNone/>
            </a:pPr>
            <a:r>
              <a:rPr lang="pl-PL" dirty="0" smtClean="0"/>
              <a:t>         Działalność w ramach dostaw bezpośrednich może być prowadzona na terenie województwa, w którym prowadzona jest produkcja pierwotna (uprawa, zbiór) lub na terenie  województw  przyległych.</a:t>
            </a:r>
          </a:p>
          <a:p>
            <a:pPr marL="0" indent="0">
              <a:buNone/>
            </a:pPr>
            <a:endParaRPr lang="pl-PL" dirty="0" smtClean="0"/>
          </a:p>
          <a:p>
            <a:pPr marL="0" indent="0">
              <a:buNone/>
            </a:pPr>
            <a:r>
              <a:rPr lang="pl-PL" dirty="0" smtClean="0"/>
              <a:t>4.   Dostawy bezpośrednie nie dotyczą produktów pierwotnych wprowadzanych do obrotu przez zakład podmiotu działającego na rynku spożywczym w ramach prowadzonej działalności gospodarczej w rozumieniu przepisów o swobodzie działalności gospodarczej.</a:t>
            </a:r>
          </a:p>
          <a:p>
            <a:pPr marL="0" indent="0">
              <a:buNone/>
            </a:pPr>
            <a:endParaRPr lang="pl-PL" dirty="0" smtClean="0"/>
          </a:p>
          <a:p>
            <a:pPr marL="0" indent="0">
              <a:buNone/>
            </a:pPr>
            <a:endParaRPr lang="pl-PL" b="1" dirty="0" smtClean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23737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Higiena produkcji podstawowej</a:t>
            </a:r>
            <a:br>
              <a:rPr lang="pl-PL" dirty="0" smtClean="0"/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95536" y="1628800"/>
            <a:ext cx="8229600" cy="4525963"/>
          </a:xfrm>
        </p:spPr>
        <p:txBody>
          <a:bodyPr>
            <a:normAutofit fontScale="85000" lnSpcReduction="10000"/>
          </a:bodyPr>
          <a:lstStyle/>
          <a:p>
            <a:r>
              <a:rPr lang="pl-PL" sz="2000" dirty="0" smtClean="0"/>
              <a:t>Dostawy bezpośrednie są ściśle powiązane  z produkcją </a:t>
            </a:r>
            <a:r>
              <a:rPr lang="pl-PL" sz="2000" dirty="0"/>
              <a:t> </a:t>
            </a:r>
            <a:r>
              <a:rPr lang="pl-PL" sz="2000" dirty="0" smtClean="0"/>
              <a:t>podstawową.</a:t>
            </a:r>
          </a:p>
          <a:p>
            <a:r>
              <a:rPr lang="pl-PL" sz="2000" dirty="0" smtClean="0"/>
              <a:t>Ogólne przepisy dot. higieny produkcji podstawowej i działań powiązanych</a:t>
            </a:r>
          </a:p>
          <a:p>
            <a:pPr marL="0" indent="0">
              <a:buNone/>
            </a:pPr>
            <a:r>
              <a:rPr lang="pl-PL" sz="2000" dirty="0" smtClean="0"/>
              <a:t>      ( np. transport, składowanie, przetwarzanie surowców w miejscu produkcji, pod </a:t>
            </a:r>
          </a:p>
          <a:p>
            <a:pPr marL="0" indent="0">
              <a:buNone/>
            </a:pPr>
            <a:r>
              <a:rPr lang="pl-PL" sz="2000" dirty="0"/>
              <a:t> </a:t>
            </a:r>
            <a:r>
              <a:rPr lang="pl-PL" sz="2000" dirty="0" smtClean="0"/>
              <a:t>      warunkiem, że nie zmienia to znacznie ich charakteru) określone są w załączniku I do</a:t>
            </a:r>
          </a:p>
          <a:p>
            <a:pPr marL="0" indent="0">
              <a:buNone/>
            </a:pPr>
            <a:r>
              <a:rPr lang="pl-PL" sz="2000" dirty="0"/>
              <a:t> </a:t>
            </a:r>
            <a:r>
              <a:rPr lang="pl-PL" sz="2000" dirty="0" smtClean="0"/>
              <a:t>     </a:t>
            </a:r>
            <a:r>
              <a:rPr lang="pl-PL" sz="2000" b="1" dirty="0" smtClean="0"/>
              <a:t>rozporządzenia (WE) Nr 852/2004 Parlamentu Europejskiego i Rady z dnia 29 kwietnia </a:t>
            </a:r>
          </a:p>
          <a:p>
            <a:pPr marL="0" indent="0">
              <a:buNone/>
            </a:pPr>
            <a:r>
              <a:rPr lang="pl-PL" sz="2000" b="1" dirty="0"/>
              <a:t> </a:t>
            </a:r>
            <a:r>
              <a:rPr lang="pl-PL" sz="2000" b="1" dirty="0" smtClean="0"/>
              <a:t>     2004r.   w sprawie higieny środków spożywczych (</a:t>
            </a:r>
            <a:r>
              <a:rPr lang="pl-PL" sz="2000" b="1" dirty="0" err="1" smtClean="0"/>
              <a:t>Dz.U.UE</a:t>
            </a:r>
            <a:r>
              <a:rPr lang="pl-PL" sz="2000" b="1" dirty="0" smtClean="0"/>
              <a:t> L 139.1 z </a:t>
            </a:r>
            <a:r>
              <a:rPr lang="pl-PL" sz="2000" b="1" dirty="0" err="1" smtClean="0"/>
              <a:t>późn</a:t>
            </a:r>
            <a:r>
              <a:rPr lang="pl-PL" sz="2000" b="1" dirty="0" smtClean="0"/>
              <a:t>. </a:t>
            </a:r>
            <a:r>
              <a:rPr lang="pl-PL" sz="2000" b="1" dirty="0" err="1" smtClean="0"/>
              <a:t>zm</a:t>
            </a:r>
            <a:r>
              <a:rPr lang="pl-PL" sz="2000" b="1" dirty="0" smtClean="0"/>
              <a:t>) .</a:t>
            </a:r>
          </a:p>
          <a:p>
            <a:pPr marL="0" indent="0">
              <a:buNone/>
            </a:pPr>
            <a:r>
              <a:rPr lang="pl-PL" sz="2000" b="1" dirty="0"/>
              <a:t> </a:t>
            </a:r>
            <a:r>
              <a:rPr lang="pl-PL" sz="2000" b="1" dirty="0" smtClean="0"/>
              <a:t>     </a:t>
            </a:r>
          </a:p>
          <a:p>
            <a:pPr marL="0" indent="0">
              <a:buNone/>
            </a:pPr>
            <a:r>
              <a:rPr lang="pl-PL" sz="2000" dirty="0" smtClean="0"/>
              <a:t>Przepisy te mówią o obowiązku skutecznego  zapewnienia ochrony surowców przed </a:t>
            </a:r>
          </a:p>
          <a:p>
            <a:pPr marL="0" indent="0">
              <a:buNone/>
            </a:pPr>
            <a:r>
              <a:rPr lang="pl-PL" sz="2000" dirty="0"/>
              <a:t> </a:t>
            </a:r>
            <a:r>
              <a:rPr lang="pl-PL" sz="2000" dirty="0" smtClean="0"/>
              <a:t>       zanieczyszczeniem i podejmowania odpowiednich działań wg potrzeb:</a:t>
            </a:r>
          </a:p>
          <a:p>
            <a:pPr>
              <a:buFontTx/>
              <a:buChar char="-"/>
            </a:pPr>
            <a:r>
              <a:rPr lang="pl-PL" sz="2000" i="1" dirty="0" smtClean="0"/>
              <a:t>w celu utrzymania w czystości  używanych </a:t>
            </a:r>
            <a:r>
              <a:rPr lang="pl-PL" sz="2000" i="1" dirty="0"/>
              <a:t>obiektów </a:t>
            </a:r>
            <a:r>
              <a:rPr lang="pl-PL" sz="2000" i="1" dirty="0" smtClean="0"/>
              <a:t>, wyposażenia</a:t>
            </a:r>
            <a:r>
              <a:rPr lang="pl-PL" sz="2000" i="1" dirty="0"/>
              <a:t>, pojemników, skrzyń, pojazdów; oraz </a:t>
            </a:r>
            <a:r>
              <a:rPr lang="pl-PL" sz="2000" i="1" dirty="0" smtClean="0"/>
              <a:t>w miarę potrzeby po wyczyszczeniu, dezynfekowania  ich we właściwy  sposób;</a:t>
            </a:r>
          </a:p>
          <a:p>
            <a:pPr>
              <a:buFontTx/>
              <a:buChar char="-"/>
            </a:pPr>
            <a:r>
              <a:rPr lang="pl-PL" sz="2000" i="1" dirty="0" smtClean="0"/>
              <a:t>w celu używania wody pitnej, lub czystej wody, w każdym przypadku gdy jest to niezbędne do zapobieżenia zanieczyszczeniu;</a:t>
            </a:r>
          </a:p>
          <a:p>
            <a:pPr>
              <a:buFontTx/>
              <a:buChar char="-"/>
            </a:pPr>
            <a:r>
              <a:rPr lang="pl-PL" sz="2000" i="1" dirty="0" smtClean="0"/>
              <a:t>w celu zapewnienia, że personel przetwarzający środki spożywcze jest dobrego zdrowia i przechodzi  szkolenie na temat ryzyka zdrowotnego;</a:t>
            </a:r>
          </a:p>
          <a:p>
            <a:pPr>
              <a:buFontTx/>
              <a:buChar char="-"/>
            </a:pPr>
            <a:endParaRPr lang="pl-PL" sz="2000" dirty="0" smtClean="0"/>
          </a:p>
        </p:txBody>
      </p:sp>
    </p:spTree>
    <p:extLst>
      <p:ext uri="{BB962C8B-B14F-4D97-AF65-F5344CB8AC3E}">
        <p14:creationId xmlns:p14="http://schemas.microsoft.com/office/powerpoint/2010/main" val="2806905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Higiena produkcji podstawowej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pl-PL" sz="2000" i="1" dirty="0" smtClean="0"/>
              <a:t>w </a:t>
            </a:r>
            <a:r>
              <a:rPr lang="pl-PL" sz="2000" i="1" dirty="0"/>
              <a:t>celu składowania i przetwarzania odpadów i substancji niebezpiecznych w taki sposób, aby zapobiegać zanieczyszczeniu</a:t>
            </a:r>
            <a:r>
              <a:rPr lang="pl-PL" sz="2000" i="1" dirty="0" smtClean="0"/>
              <a:t>;</a:t>
            </a:r>
          </a:p>
          <a:p>
            <a:pPr>
              <a:buFontTx/>
              <a:buChar char="-"/>
            </a:pPr>
            <a:r>
              <a:rPr lang="pl-PL" sz="2000" i="1" dirty="0" smtClean="0"/>
              <a:t>w zakresie w jakim to możliwe, w celu zapobieżenia aby zwierzęta lub </a:t>
            </a:r>
          </a:p>
          <a:p>
            <a:pPr marL="0" indent="0">
              <a:buNone/>
            </a:pPr>
            <a:r>
              <a:rPr lang="pl-PL" sz="2000" i="1" dirty="0" smtClean="0"/>
              <a:t>      szkodniki  spowodowały zanieczyszczenia;</a:t>
            </a:r>
          </a:p>
          <a:p>
            <a:pPr>
              <a:buFontTx/>
              <a:buChar char="-"/>
            </a:pPr>
            <a:r>
              <a:rPr lang="pl-PL" sz="2000" i="1" dirty="0" smtClean="0"/>
              <a:t>w celu zapewnienia  czystości i higienicznych warunków produkcji, transportu  i składowania produktów roślinnych;</a:t>
            </a:r>
          </a:p>
          <a:p>
            <a:pPr>
              <a:buFontTx/>
              <a:buChar char="-"/>
            </a:pPr>
            <a:r>
              <a:rPr lang="pl-PL" sz="2000" i="1" dirty="0" smtClean="0"/>
              <a:t>w celu uwzględnienia wyników wszelkich analiz przeprowadzanych</a:t>
            </a:r>
          </a:p>
          <a:p>
            <a:pPr marL="0" indent="0">
              <a:buNone/>
            </a:pPr>
            <a:r>
              <a:rPr lang="pl-PL" sz="2000" i="1" dirty="0"/>
              <a:t> </a:t>
            </a:r>
            <a:r>
              <a:rPr lang="pl-PL" sz="2000" i="1" dirty="0" smtClean="0"/>
              <a:t>      na pobranych próbach  roślin, gleby, wody.</a:t>
            </a:r>
            <a:endParaRPr lang="pl-PL" sz="2000" i="1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778439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Higiena produkcji podstawowej</a:t>
            </a:r>
            <a:br>
              <a:rPr lang="pl-PL" dirty="0" smtClean="0"/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95536" y="1484784"/>
            <a:ext cx="8229600" cy="4525963"/>
          </a:xfrm>
        </p:spPr>
        <p:txBody>
          <a:bodyPr>
            <a:normAutofit/>
          </a:bodyPr>
          <a:lstStyle/>
          <a:p>
            <a:r>
              <a:rPr lang="pl-PL" sz="2000" dirty="0" smtClean="0"/>
              <a:t>Wytyczne opracowane przez Narodowy Instytut Zdrowia Publicznego –Państwowy Zakład Higieny dot. higieny produkcji podstawowej na plantacjach owoców miękkich  w celu ograniczenia ryzyka zanieczyszczenia owoców wirusami (  głównie WZW typu A,  </a:t>
            </a:r>
            <a:r>
              <a:rPr lang="pl-PL" sz="2000" dirty="0" err="1" smtClean="0"/>
              <a:t>rotawirusami</a:t>
            </a:r>
            <a:r>
              <a:rPr lang="pl-PL" sz="2000" dirty="0" smtClean="0"/>
              <a:t> ):</a:t>
            </a:r>
          </a:p>
          <a:p>
            <a:pPr marL="457200" indent="-457200">
              <a:buFont typeface="+mj-lt"/>
              <a:buAutoNum type="arabicPeriod"/>
            </a:pPr>
            <a:r>
              <a:rPr lang="pl-PL" sz="2000" dirty="0" smtClean="0"/>
              <a:t>Woda stosowana do podlewania upraw musi być czysta a przede wszystkim nie może być zanieczyszczona fekaliami ludzkimi i zwierzęcymi.</a:t>
            </a:r>
          </a:p>
          <a:p>
            <a:pPr marL="457200" indent="-457200">
              <a:buFont typeface="+mj-lt"/>
              <a:buAutoNum type="arabicPeriod"/>
            </a:pPr>
            <a:r>
              <a:rPr lang="pl-PL" sz="2000" dirty="0" smtClean="0"/>
              <a:t>Do nawożenia płodów nie wolno stosować  odchodów zwierzęcych ( i ludzkich).</a:t>
            </a:r>
          </a:p>
          <a:p>
            <a:pPr marL="457200" indent="-457200">
              <a:buFont typeface="+mj-lt"/>
              <a:buAutoNum type="arabicPeriod"/>
            </a:pPr>
            <a:r>
              <a:rPr lang="pl-PL" sz="2000" dirty="0" smtClean="0"/>
              <a:t> Sprzęt stosowany podczas zbioru  ( skupu, produkcji) powinien być  czysty. Mycie i dezynfekcja powinny odbywać się zgodnie z ustalonymi procedurami.</a:t>
            </a:r>
          </a:p>
          <a:p>
            <a:pPr marL="457200" indent="-457200">
              <a:buFont typeface="+mj-lt"/>
              <a:buAutoNum type="arabicPeriod"/>
            </a:pPr>
            <a:endParaRPr lang="pl-PL" sz="2000" dirty="0" smtClean="0"/>
          </a:p>
          <a:p>
            <a:pPr marL="0" indent="0">
              <a:buNone/>
            </a:pPr>
            <a:endParaRPr lang="pl-PL" sz="2000" dirty="0" smtClean="0"/>
          </a:p>
          <a:p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3046093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Higiena produkcji podstawowej</a:t>
            </a:r>
            <a:br>
              <a:rPr lang="pl-PL" dirty="0" smtClean="0"/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l-PL" sz="2000" dirty="0" smtClean="0"/>
              <a:t>4.Pracownicy:  </a:t>
            </a:r>
          </a:p>
          <a:p>
            <a:pPr marL="0" indent="0">
              <a:buNone/>
            </a:pPr>
            <a:r>
              <a:rPr lang="pl-PL" sz="2000" dirty="0" smtClean="0"/>
              <a:t>-    przy zbiorze na polu muszą korzystać z toalet,</a:t>
            </a:r>
          </a:p>
          <a:p>
            <a:pPr>
              <a:buFontTx/>
              <a:buChar char="-"/>
            </a:pPr>
            <a:r>
              <a:rPr lang="pl-PL" sz="2000" dirty="0" smtClean="0"/>
              <a:t>przed rozpoczęciem pracy, a szczególnie po wyjściu z toalety, muszą myć </a:t>
            </a:r>
          </a:p>
          <a:p>
            <a:pPr marL="0" indent="0">
              <a:buNone/>
            </a:pPr>
            <a:r>
              <a:rPr lang="pl-PL" sz="2000" dirty="0" smtClean="0"/>
              <a:t>      ręce   mydłem pod bieżącą wodą,</a:t>
            </a:r>
          </a:p>
          <a:p>
            <a:pPr>
              <a:buFontTx/>
              <a:buChar char="-"/>
            </a:pPr>
            <a:r>
              <a:rPr lang="pl-PL" sz="2000" dirty="0" smtClean="0"/>
              <a:t>z objawami chorobowymi takimi jak : biegunka, wymioty,  żółtaczka ,nie mogą uczestniczyć  przy zbiorze owoców lub innych pracach z żywnością.</a:t>
            </a:r>
          </a:p>
          <a:p>
            <a:pPr marL="0" indent="0">
              <a:buNone/>
            </a:pPr>
            <a:r>
              <a:rPr lang="pl-PL" sz="2000" dirty="0" smtClean="0"/>
              <a:t>5.Plantator/ rolnik: </a:t>
            </a:r>
          </a:p>
          <a:p>
            <a:pPr marL="0" indent="0">
              <a:buNone/>
            </a:pPr>
            <a:r>
              <a:rPr lang="pl-PL" sz="2000" dirty="0" smtClean="0"/>
              <a:t> -  musi zapewnić pracującym dostęp do toalet i urządzeń do mycia rąk </a:t>
            </a:r>
          </a:p>
          <a:p>
            <a:pPr marL="0" indent="0">
              <a:buNone/>
            </a:pPr>
            <a:r>
              <a:rPr lang="pl-PL" sz="2000" dirty="0" smtClean="0"/>
              <a:t>    mydłem w bieżącej wodzie ( toalety powinny być usytuowane w pobliżu </a:t>
            </a:r>
          </a:p>
          <a:p>
            <a:pPr marL="0" indent="0">
              <a:buNone/>
            </a:pPr>
            <a:r>
              <a:rPr lang="pl-PL" sz="2000" dirty="0" smtClean="0"/>
              <a:t>    plantacji ale bez bezpośredniego dostępu do powierzchni upraw, powinny</a:t>
            </a:r>
          </a:p>
          <a:p>
            <a:pPr marL="0" indent="0">
              <a:buNone/>
            </a:pPr>
            <a:r>
              <a:rPr lang="pl-PL" sz="2000" dirty="0" smtClean="0"/>
              <a:t>    zapewniać higieniczne usuwanie odpadów i  zanieczyszczeń,  powinny   </a:t>
            </a:r>
          </a:p>
          <a:p>
            <a:pPr marL="0" indent="0">
              <a:buNone/>
            </a:pPr>
            <a:r>
              <a:rPr lang="pl-PL" sz="2000" dirty="0" smtClean="0"/>
              <a:t>    gwarantować brak możliwości przeciekań do wód gruntowych),</a:t>
            </a:r>
          </a:p>
          <a:p>
            <a:pPr marL="0" indent="0">
              <a:buNone/>
            </a:pPr>
            <a:r>
              <a:rPr lang="pl-PL" sz="2000" dirty="0" smtClean="0"/>
              <a:t>-  musi szkolić pracowników w zakresie </a:t>
            </a:r>
            <a:r>
              <a:rPr lang="pl-PL" sz="2000" dirty="0" err="1" smtClean="0"/>
              <a:t>higieniczno</a:t>
            </a:r>
            <a:r>
              <a:rPr lang="pl-PL" sz="2000" dirty="0" smtClean="0"/>
              <a:t> –</a:t>
            </a:r>
            <a:r>
              <a:rPr lang="pl-PL" sz="2000" dirty="0" err="1" smtClean="0"/>
              <a:t>sanit</a:t>
            </a:r>
            <a:r>
              <a:rPr lang="pl-PL" sz="2000" dirty="0" smtClean="0"/>
              <a:t>.( mycie rąk , ubiór)</a:t>
            </a:r>
          </a:p>
          <a:p>
            <a:endParaRPr lang="pl-PL" sz="2000" dirty="0" smtClean="0"/>
          </a:p>
          <a:p>
            <a:pPr marL="0" indent="0">
              <a:buNone/>
            </a:pPr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3052890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Higiena produkcji podstawowej</a:t>
            </a:r>
            <a:br>
              <a:rPr lang="pl-PL" dirty="0" smtClean="0"/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pl-PL" dirty="0" smtClean="0"/>
              <a:t>6.Ponadto należy:</a:t>
            </a:r>
          </a:p>
          <a:p>
            <a:pPr>
              <a:buFontTx/>
              <a:buChar char="-"/>
            </a:pPr>
            <a:r>
              <a:rPr lang="pl-PL" dirty="0" smtClean="0"/>
              <a:t>opracować i przestrzegać procedur mycia wyposażenia, pojemników skrzyń,   pojazdów,</a:t>
            </a:r>
          </a:p>
          <a:p>
            <a:pPr>
              <a:buFontTx/>
              <a:buChar char="-"/>
            </a:pPr>
            <a:r>
              <a:rPr lang="pl-PL" dirty="0" smtClean="0"/>
              <a:t>w możliwym zakresie podjąć działania aby zwierzęta lub szkodniki nie </a:t>
            </a:r>
          </a:p>
          <a:p>
            <a:pPr marL="0" indent="0">
              <a:buNone/>
            </a:pPr>
            <a:r>
              <a:rPr lang="pl-PL" dirty="0" smtClean="0"/>
              <a:t>      powodowały zanieczyszczeń,</a:t>
            </a:r>
          </a:p>
          <a:p>
            <a:pPr marL="0" indent="0">
              <a:buNone/>
            </a:pPr>
            <a:r>
              <a:rPr lang="pl-PL" dirty="0" smtClean="0"/>
              <a:t>-     odpady  i substancje niebezpieczne składować i przetwarzać  w bezpieczny </a:t>
            </a:r>
          </a:p>
          <a:p>
            <a:pPr marL="0" indent="0">
              <a:buNone/>
            </a:pPr>
            <a:r>
              <a:rPr lang="pl-PL" dirty="0" smtClean="0"/>
              <a:t>      sposób,</a:t>
            </a:r>
          </a:p>
          <a:p>
            <a:pPr>
              <a:buFontTx/>
              <a:buChar char="-"/>
            </a:pPr>
            <a:r>
              <a:rPr lang="pl-PL" dirty="0" smtClean="0"/>
              <a:t>przestrzegać zakazu wejścia osób nieupoważnionych, w tym dzieci na </a:t>
            </a:r>
          </a:p>
          <a:p>
            <a:pPr marL="0" indent="0">
              <a:buNone/>
            </a:pPr>
            <a:r>
              <a:rPr lang="pl-PL" dirty="0" smtClean="0"/>
              <a:t>      obszar zbioru,</a:t>
            </a:r>
          </a:p>
          <a:p>
            <a:pPr>
              <a:buFontTx/>
              <a:buChar char="-"/>
            </a:pPr>
            <a:r>
              <a:rPr lang="pl-PL" dirty="0" smtClean="0"/>
              <a:t>właściwie używać środków ochrony roślin i </a:t>
            </a:r>
            <a:r>
              <a:rPr lang="pl-PL" dirty="0" err="1" smtClean="0"/>
              <a:t>biocydów</a:t>
            </a:r>
            <a:r>
              <a:rPr lang="pl-PL" dirty="0" smtClean="0"/>
              <a:t>,</a:t>
            </a:r>
          </a:p>
          <a:p>
            <a:pPr>
              <a:buFontTx/>
              <a:buChar char="-"/>
            </a:pPr>
            <a:r>
              <a:rPr lang="pl-PL" dirty="0" smtClean="0"/>
              <a:t>zapewnić możliwość śledzenia drogi surowców i produktów ( lista </a:t>
            </a:r>
          </a:p>
          <a:p>
            <a:pPr marL="0" indent="0">
              <a:buNone/>
            </a:pPr>
            <a:r>
              <a:rPr lang="pl-PL" dirty="0" smtClean="0"/>
              <a:t>      odbiorców).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09656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Obowiązek prowadzenia dokumentacji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sz="2000" dirty="0" smtClean="0"/>
              <a:t>Rozporządzenie (WE)  Nr 852/2004 Parlamentu Europejskiego i Rady z dnia 29 kwietnia w sprawie higieny środków spożywczych:</a:t>
            </a:r>
          </a:p>
          <a:p>
            <a:r>
              <a:rPr lang="pl-PL" sz="2000" dirty="0" smtClean="0"/>
              <a:t>Obowiązek  prowadzenia dokumentacji w szczególności na temat:</a:t>
            </a:r>
          </a:p>
          <a:p>
            <a:pPr>
              <a:buFontTx/>
              <a:buChar char="-"/>
            </a:pPr>
            <a:r>
              <a:rPr lang="pl-PL" sz="2000" i="1" dirty="0" smtClean="0"/>
              <a:t>wszelkiego  użycia środków ochrony roślin i </a:t>
            </a:r>
            <a:r>
              <a:rPr lang="pl-PL" sz="2000" i="1" dirty="0" err="1" smtClean="0"/>
              <a:t>biocydów</a:t>
            </a:r>
            <a:r>
              <a:rPr lang="pl-PL" sz="2000" i="1" dirty="0" smtClean="0"/>
              <a:t>;</a:t>
            </a:r>
          </a:p>
          <a:p>
            <a:pPr>
              <a:buFontTx/>
              <a:buChar char="-"/>
            </a:pPr>
            <a:r>
              <a:rPr lang="pl-PL" sz="2000" i="1" dirty="0" smtClean="0"/>
              <a:t>wszelkiego występowania szkodników lub chorób, które mogą zagrozić bezpieczeństwu produktów pochodzenia roślinnego;</a:t>
            </a:r>
          </a:p>
          <a:p>
            <a:pPr>
              <a:buFontTx/>
              <a:buChar char="-"/>
            </a:pPr>
            <a:r>
              <a:rPr lang="pl-PL" sz="2000" i="1" dirty="0" smtClean="0"/>
              <a:t>wyników wszelkich analiz przeprowadzonych na próbkach pobranych od roślin lub innych próbkach, istotnych ze względu na zdrowie ludzkie.</a:t>
            </a:r>
          </a:p>
          <a:p>
            <a:pPr marL="0" indent="0">
              <a:buNone/>
            </a:pPr>
            <a:r>
              <a:rPr lang="pl-PL" sz="2000" dirty="0" smtClean="0"/>
              <a:t>      Na żądanie organu urzędowej kontroli żywności  lub zakładu detalicznego</a:t>
            </a:r>
          </a:p>
          <a:p>
            <a:pPr marL="0" indent="0">
              <a:buNone/>
            </a:pPr>
            <a:r>
              <a:rPr lang="pl-PL" sz="2000" dirty="0" smtClean="0"/>
              <a:t>      należy udostępnić pisemne oświadczenia o stosowanych środkach ochrony </a:t>
            </a:r>
          </a:p>
          <a:p>
            <a:pPr marL="0" indent="0">
              <a:buNone/>
            </a:pPr>
            <a:r>
              <a:rPr lang="pl-PL" sz="2000" dirty="0"/>
              <a:t> </a:t>
            </a:r>
            <a:r>
              <a:rPr lang="pl-PL" sz="2000" dirty="0" smtClean="0"/>
              <a:t>     roślin, występowaniu szkodników lub chorób oraz innych istotnych </a:t>
            </a:r>
          </a:p>
          <a:p>
            <a:pPr marL="0" indent="0">
              <a:buNone/>
            </a:pPr>
            <a:r>
              <a:rPr lang="pl-PL" sz="2000" dirty="0"/>
              <a:t> </a:t>
            </a:r>
            <a:r>
              <a:rPr lang="pl-PL" sz="2000" dirty="0" smtClean="0"/>
              <a:t>     informacji. ( </a:t>
            </a:r>
            <a:r>
              <a:rPr lang="pl-PL" sz="2000" dirty="0" err="1" smtClean="0"/>
              <a:t>rozp</a:t>
            </a:r>
            <a:r>
              <a:rPr lang="pl-PL" sz="2000" dirty="0" smtClean="0"/>
              <a:t>. Min. Zdrowia w sprawie dostaw bezpośrednich śr. </a:t>
            </a:r>
            <a:r>
              <a:rPr lang="pl-PL" sz="2000" dirty="0" err="1" smtClean="0"/>
              <a:t>spoż</a:t>
            </a:r>
            <a:r>
              <a:rPr lang="pl-PL" sz="2000" dirty="0" smtClean="0"/>
              <a:t>.)</a:t>
            </a:r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3430556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Dobra praktyka higieny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l-PL" sz="2000" dirty="0" smtClean="0"/>
              <a:t>art. 68. ust.1 ustawy z dnia 25 sierpnia 2006r. o bezpieczeństwie żywności i żywienia ( Dz.U. z 2015 poz.594):</a:t>
            </a:r>
          </a:p>
          <a:p>
            <a:pPr marL="0" indent="0">
              <a:buNone/>
            </a:pPr>
            <a:r>
              <a:rPr lang="pl-PL" sz="2000" i="1" dirty="0" smtClean="0"/>
              <a:t> Podmioty działające na rynku spożywczym prowadzące działalność w ramach dostaw bezpośrednich są obowiązane przestrzegać zasad dobrej praktyki higienicznej.</a:t>
            </a:r>
          </a:p>
          <a:p>
            <a:pPr marL="0" indent="0">
              <a:buNone/>
            </a:pPr>
            <a:r>
              <a:rPr lang="pl-PL" sz="2000" dirty="0" smtClean="0"/>
              <a:t>Zalecenia do wytycznych Dobrej praktyki higieny określone  są w Rozporządzeniu (WE)  Nr 852/2004 Parlamentu Europejskiego i Rady z dnia 29 kwietnia w sprawie higieny środków spożywczych.</a:t>
            </a:r>
          </a:p>
          <a:p>
            <a:pPr marL="0" indent="0">
              <a:buNone/>
            </a:pPr>
            <a:r>
              <a:rPr lang="pl-PL" sz="2000" dirty="0" smtClean="0"/>
              <a:t>Dobra praktyki higieny obejmuje działania mające na celu kontrolę i eliminowanie zagrożeń, które mogą powstać w produkcji podstawowej i działaniach powiązanych – są to np. procedury, praktyki  oraz metody mające na celu zapewnienie, że żywność jest produkowana, przetwarzana, pakowana,  składowana i transportowana we właściwych warunkach higienicznych, że zapewnione jest efektywne czyszczenie np. sprzętu, kontrola szkodników, kontrola zanieczyszczeń produktów ,odpowiednie używanie środków ochrony roślin i </a:t>
            </a:r>
            <a:r>
              <a:rPr lang="pl-PL" sz="2000" dirty="0" err="1" smtClean="0"/>
              <a:t>biocydów</a:t>
            </a:r>
            <a:r>
              <a:rPr lang="pl-PL" sz="2000" dirty="0" smtClean="0"/>
              <a:t>.</a:t>
            </a:r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2421716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Obowiązek rejestracji w PSSE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pl-PL" sz="2000" dirty="0" smtClean="0"/>
              <a:t>Działalność w ramach dostaw bezpośrednich  i produkcji pierwotnej</a:t>
            </a:r>
          </a:p>
          <a:p>
            <a:pPr marL="0" indent="0">
              <a:buNone/>
            </a:pPr>
            <a:r>
              <a:rPr lang="pl-PL" sz="2000" dirty="0"/>
              <a:t> </a:t>
            </a:r>
            <a:r>
              <a:rPr lang="pl-PL" sz="2000" dirty="0" smtClean="0"/>
              <a:t>      wymaga rejestracji we właściwej terenowo Powiatowej Stacji Sanitarno-</a:t>
            </a:r>
          </a:p>
          <a:p>
            <a:pPr marL="0" indent="0">
              <a:buNone/>
            </a:pPr>
            <a:r>
              <a:rPr lang="pl-PL" sz="2000" dirty="0"/>
              <a:t> </a:t>
            </a:r>
            <a:r>
              <a:rPr lang="pl-PL" sz="2000" dirty="0" smtClean="0"/>
              <a:t>      Epidemiologicznej.</a:t>
            </a:r>
          </a:p>
          <a:p>
            <a:r>
              <a:rPr lang="pl-PL" sz="2000" dirty="0"/>
              <a:t>Zgodnie z </a:t>
            </a:r>
            <a:r>
              <a:rPr lang="pl-PL" sz="2000" dirty="0" smtClean="0"/>
              <a:t>ustawą </a:t>
            </a:r>
            <a:r>
              <a:rPr lang="pl-PL" sz="2000" dirty="0"/>
              <a:t>z dnia 25 sierpnia 2006r. o bezpieczeństwie żywności i żywienia ( Dz.U. z 2015 </a:t>
            </a:r>
            <a:r>
              <a:rPr lang="pl-PL" sz="2000" dirty="0" smtClean="0"/>
              <a:t>poz.594) należy co najmniej 30 dni przed rozpoczęciem działalności złożyć do właściwego ze względu na miejsce prowadzenia działalności Państwowego Powiatowego Inspektora Sanitarnego, wniosek o wpis do rejestru zakładów.</a:t>
            </a:r>
          </a:p>
          <a:p>
            <a:r>
              <a:rPr lang="pl-PL" sz="2000" dirty="0" smtClean="0"/>
              <a:t>Formularz wniosku dostępny jest na stronie internetowej  PSSE oraz w siedzibie PPIS w Bielsku –Białej na ul. Broniewskiego 21. Wzór wniosku określony jest w Rozporządzeniu Ministra Zdrowia z dnia 29.05.2007r. </a:t>
            </a:r>
            <a:r>
              <a:rPr lang="pl-PL" sz="2000" dirty="0"/>
              <a:t> </a:t>
            </a:r>
            <a:r>
              <a:rPr lang="pl-PL" sz="2000" dirty="0" smtClean="0"/>
              <a:t>w sprawie wzorów dokumentów dotyczących rejestracji i zatwierdzania zakładów produkujących lub wprowadzających do obrotu żywność, podlegających urzędowej kontroli Państwowej Inspekcji Sanitarnej (</a:t>
            </a:r>
            <a:r>
              <a:rPr lang="pl-PL" sz="2000" dirty="0" err="1" smtClean="0"/>
              <a:t>Dz.U.z</a:t>
            </a:r>
            <a:r>
              <a:rPr lang="pl-PL" sz="2000" dirty="0" smtClean="0"/>
              <a:t> 2007r. Nr 106, poz. 730).</a:t>
            </a:r>
          </a:p>
          <a:p>
            <a:r>
              <a:rPr lang="pl-PL" sz="2000" dirty="0" smtClean="0"/>
              <a:t>Działalność  nie mieszcząca się w ramach dostaw bezpośrednich, związana np. z przetwarzaniem, sprzedażą,  magazynowaniem, transportem żywności,  podlega obowiązkowi zatwierdzenia  - składa się wniosek  o zatwierdzenie i wpis do rejestru.</a:t>
            </a:r>
          </a:p>
          <a:p>
            <a:r>
              <a:rPr lang="pl-PL" sz="2000" dirty="0" smtClean="0"/>
              <a:t>Zatwierdzenie oraz wpis do rejestru nie podlegają </a:t>
            </a:r>
            <a:r>
              <a:rPr lang="pl-PL" sz="2000" dirty="0"/>
              <a:t>opłacie</a:t>
            </a:r>
            <a:r>
              <a:rPr lang="pl-PL" sz="2000" dirty="0" smtClean="0"/>
              <a:t>.</a:t>
            </a:r>
          </a:p>
          <a:p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3858489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Internet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pl-PL" sz="1800" b="1" dirty="0" smtClean="0"/>
              <a:t>Działalność gospodarcza </a:t>
            </a:r>
            <a:r>
              <a:rPr lang="pl-PL" sz="1800" dirty="0" smtClean="0"/>
              <a:t>w zakresie pośrednictwa w sprzedaży, w tym sprzedaży </a:t>
            </a:r>
          </a:p>
          <a:p>
            <a:pPr marL="0" indent="0">
              <a:buNone/>
            </a:pPr>
            <a:r>
              <a:rPr lang="pl-PL" sz="1800" dirty="0" smtClean="0"/>
              <a:t>     żywności przez </a:t>
            </a:r>
            <a:r>
              <a:rPr lang="pl-PL" sz="1800" dirty="0" err="1" smtClean="0"/>
              <a:t>internet</a:t>
            </a:r>
            <a:r>
              <a:rPr lang="pl-PL" sz="1800" dirty="0" smtClean="0"/>
              <a:t>,  wymaga  rejestracji – wpisu do rejestru zakładów </a:t>
            </a:r>
          </a:p>
          <a:p>
            <a:pPr marL="0" indent="0">
              <a:buNone/>
            </a:pPr>
            <a:r>
              <a:rPr lang="pl-PL" sz="1800" dirty="0"/>
              <a:t> </a:t>
            </a:r>
            <a:r>
              <a:rPr lang="pl-PL" sz="1800" dirty="0" smtClean="0"/>
              <a:t>    prowadzonego przez właściwego Państwowego Powiatowego Inspektora</a:t>
            </a:r>
          </a:p>
          <a:p>
            <a:pPr marL="0" indent="0">
              <a:buNone/>
            </a:pPr>
            <a:r>
              <a:rPr lang="pl-PL" sz="1800" dirty="0"/>
              <a:t> </a:t>
            </a:r>
            <a:r>
              <a:rPr lang="pl-PL" sz="1800" dirty="0" smtClean="0"/>
              <a:t>    Sanitarnego - art. 63 ust.2 pkt.10 ustawy  </a:t>
            </a:r>
            <a:r>
              <a:rPr lang="pl-PL" sz="1800" dirty="0"/>
              <a:t>o </a:t>
            </a:r>
            <a:r>
              <a:rPr lang="pl-PL" sz="1800" dirty="0" smtClean="0"/>
              <a:t>  bezpieczeństwie </a:t>
            </a:r>
          </a:p>
          <a:p>
            <a:pPr marL="0" indent="0">
              <a:buNone/>
            </a:pPr>
            <a:r>
              <a:rPr lang="pl-PL" sz="1800" dirty="0"/>
              <a:t> </a:t>
            </a:r>
            <a:r>
              <a:rPr lang="pl-PL" sz="1800" dirty="0" smtClean="0"/>
              <a:t>    żywności </a:t>
            </a:r>
            <a:r>
              <a:rPr lang="pl-PL" sz="1800" dirty="0"/>
              <a:t>i żywienia ( Dz.U. z 2015 poz.594</a:t>
            </a:r>
            <a:r>
              <a:rPr lang="pl-PL" sz="1800" dirty="0" smtClean="0"/>
              <a:t>). Brak rejestracji – sankcje karne</a:t>
            </a:r>
          </a:p>
          <a:p>
            <a:pPr marL="0" indent="0">
              <a:buNone/>
            </a:pPr>
            <a:r>
              <a:rPr lang="pl-PL" sz="1800" dirty="0"/>
              <a:t> </a:t>
            </a:r>
            <a:r>
              <a:rPr lang="pl-PL" sz="1800" dirty="0" smtClean="0"/>
              <a:t>    wynikające z art. 98 cytowanej wyżej ustawy.    </a:t>
            </a:r>
          </a:p>
          <a:p>
            <a:pPr marL="0" indent="0">
              <a:buNone/>
            </a:pPr>
            <a:endParaRPr lang="pl-PL" sz="1800" dirty="0"/>
          </a:p>
        </p:txBody>
      </p:sp>
    </p:spTree>
    <p:extLst>
      <p:ext uri="{BB962C8B-B14F-4D97-AF65-F5344CB8AC3E}">
        <p14:creationId xmlns:p14="http://schemas.microsoft.com/office/powerpoint/2010/main" val="4076802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626</TotalTime>
  <Words>1384</Words>
  <Application>Microsoft Office PowerPoint</Application>
  <PresentationFormat>Pokaz na ekranie (4:3)</PresentationFormat>
  <Paragraphs>117</Paragraphs>
  <Slides>13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13</vt:i4>
      </vt:variant>
    </vt:vector>
  </HeadingPairs>
  <TitlesOfParts>
    <vt:vector size="14" baseType="lpstr">
      <vt:lpstr>Motyw pakietu Office</vt:lpstr>
      <vt:lpstr>Dostawy bezpośrednie środków spożywczych pochodzenia roślinnego</vt:lpstr>
      <vt:lpstr>Definicja, regulacje prawne</vt:lpstr>
      <vt:lpstr>Ograniczenia:  </vt:lpstr>
      <vt:lpstr>Ograniczenia</vt:lpstr>
      <vt:lpstr>Higiena produkcji podstawowej </vt:lpstr>
      <vt:lpstr>Higiena produkcji podstawowej</vt:lpstr>
      <vt:lpstr>Higiena produkcji podstawowej </vt:lpstr>
      <vt:lpstr>Higiena produkcji podstawowej </vt:lpstr>
      <vt:lpstr>Higiena produkcji podstawowej </vt:lpstr>
      <vt:lpstr>Obowiązek prowadzenia dokumentacji</vt:lpstr>
      <vt:lpstr>Dobra praktyka higieny</vt:lpstr>
      <vt:lpstr>Obowiązek rejestracji w PSSE </vt:lpstr>
      <vt:lpstr>Internet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Dostawy bezpośrednie środków spożywczych pochodzenia roślinnego</dc:title>
  <dc:creator>mwelter</dc:creator>
  <cp:lastModifiedBy>mwelter</cp:lastModifiedBy>
  <cp:revision>87</cp:revision>
  <dcterms:created xsi:type="dcterms:W3CDTF">2015-08-17T17:25:26Z</dcterms:created>
  <dcterms:modified xsi:type="dcterms:W3CDTF">2015-08-25T09:35:52Z</dcterms:modified>
</cp:coreProperties>
</file>