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285AC-5907-41FA-B0D1-B60ABC54FA30}" type="datetimeFigureOut">
              <a:rPr lang="pl-PL" smtClean="0"/>
              <a:t>2016-04-04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2928A-7DAE-4E79-811C-61C5B065EE5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1190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oliniow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02764F7-FE2D-4B03-BBCE-E0BF26DB301E}" type="datetimeFigureOut">
              <a:rPr lang="pl-PL" smtClean="0"/>
              <a:t>2016-04-04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77C04CA-8D78-467F-808D-6A6F025B904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2764F7-FE2D-4B03-BBCE-E0BF26DB301E}" type="datetimeFigureOut">
              <a:rPr lang="pl-PL" smtClean="0"/>
              <a:t>2016-04-04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C04CA-8D78-467F-808D-6A6F025B904A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2764F7-FE2D-4B03-BBCE-E0BF26DB301E}" type="datetimeFigureOut">
              <a:rPr lang="pl-PL" smtClean="0"/>
              <a:t>2016-04-04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C04CA-8D78-467F-808D-6A6F025B904A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2764F7-FE2D-4B03-BBCE-E0BF26DB301E}" type="datetimeFigureOut">
              <a:rPr lang="pl-PL" smtClean="0"/>
              <a:t>2016-04-04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C04CA-8D78-467F-808D-6A6F025B904A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2764F7-FE2D-4B03-BBCE-E0BF26DB301E}" type="datetimeFigureOut">
              <a:rPr lang="pl-PL" smtClean="0"/>
              <a:t>2016-04-04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C04CA-8D78-467F-808D-6A6F025B904A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2764F7-FE2D-4B03-BBCE-E0BF26DB301E}" type="datetimeFigureOut">
              <a:rPr lang="pl-PL" smtClean="0"/>
              <a:t>2016-04-04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C04CA-8D78-467F-808D-6A6F025B904A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2764F7-FE2D-4B03-BBCE-E0BF26DB301E}" type="datetimeFigureOut">
              <a:rPr lang="pl-PL" smtClean="0"/>
              <a:t>2016-04-04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C04CA-8D78-467F-808D-6A6F025B904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02764F7-FE2D-4B03-BBCE-E0BF26DB301E}" type="datetimeFigureOut">
              <a:rPr lang="pl-PL" smtClean="0"/>
              <a:t>2016-04-04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C04CA-8D78-467F-808D-6A6F025B904A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02764F7-FE2D-4B03-BBCE-E0BF26DB301E}" type="datetimeFigureOut">
              <a:rPr lang="pl-PL" smtClean="0"/>
              <a:t>2016-04-04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77C04CA-8D78-467F-808D-6A6F025B904A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oliniow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2764F7-FE2D-4B03-BBCE-E0BF26DB301E}" type="datetimeFigureOut">
              <a:rPr lang="pl-PL" smtClean="0"/>
              <a:t>2016-04-04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C04CA-8D78-467F-808D-6A6F025B904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2764F7-FE2D-4B03-BBCE-E0BF26DB301E}" type="datetimeFigureOut">
              <a:rPr lang="pl-PL" smtClean="0"/>
              <a:t>2016-04-04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C04CA-8D78-467F-808D-6A6F025B904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02764F7-FE2D-4B03-BBCE-E0BF26DB301E}" type="datetimeFigureOut">
              <a:rPr lang="pl-PL" smtClean="0"/>
              <a:t>2016-04-04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77C04CA-8D78-467F-808D-6A6F025B904A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PO RYBY 2014-2020</a:t>
            </a:r>
            <a:br>
              <a:rPr lang="pl-PL" dirty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259632" y="6021288"/>
            <a:ext cx="6400800" cy="409600"/>
          </a:xfrm>
        </p:spPr>
        <p:txBody>
          <a:bodyPr>
            <a:normAutofit fontScale="85000" lnSpcReduction="10000"/>
          </a:bodyPr>
          <a:lstStyle/>
          <a:p>
            <a:r>
              <a:rPr lang="pl-PL" dirty="0" smtClean="0"/>
              <a:t>Bielsko-Biała, 04.04.2016 r.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39399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 smtClean="0"/>
              <a:t>I</a:t>
            </a:r>
            <a:r>
              <a:rPr lang="pl-PL" dirty="0"/>
              <a:t>.     Promowanie zrównoważonego, innowacyjnego i konkurencyjnego </a:t>
            </a:r>
            <a:r>
              <a:rPr lang="pl-PL" dirty="0" smtClean="0"/>
              <a:t>rybołówstwa;</a:t>
            </a:r>
          </a:p>
          <a:p>
            <a:pPr marL="0" indent="0">
              <a:buNone/>
            </a:pPr>
            <a:r>
              <a:rPr lang="pl-PL" dirty="0" smtClean="0"/>
              <a:t>II.     Wspieranie zrównoważonej, innowacyjnej i konkurencyjnej akwakultury;</a:t>
            </a:r>
          </a:p>
          <a:p>
            <a:pPr marL="0" indent="0">
              <a:buNone/>
            </a:pPr>
            <a:r>
              <a:rPr lang="pl-PL" dirty="0" smtClean="0"/>
              <a:t>III</a:t>
            </a:r>
            <a:r>
              <a:rPr lang="pl-PL" dirty="0"/>
              <a:t>.     Wspieranie wdrażania Wspólnej Polityki </a:t>
            </a:r>
            <a:r>
              <a:rPr lang="pl-PL" dirty="0" smtClean="0"/>
              <a:t>Rybołówstwa;</a:t>
            </a:r>
          </a:p>
          <a:p>
            <a:pPr marL="0" indent="0">
              <a:buNone/>
            </a:pPr>
            <a:r>
              <a:rPr lang="pl-PL" dirty="0" smtClean="0"/>
              <a:t>IV.     Zatrudnienie i spójność terytorialna na obszarach rybackich;</a:t>
            </a:r>
          </a:p>
          <a:p>
            <a:pPr marL="0" indent="0">
              <a:buNone/>
            </a:pPr>
            <a:r>
              <a:rPr lang="pl-PL" dirty="0" smtClean="0"/>
              <a:t>V</a:t>
            </a:r>
            <a:r>
              <a:rPr lang="pl-PL" dirty="0"/>
              <a:t>.     Wspieranie wprowadzania do obrotu i przetwarzania;</a:t>
            </a:r>
          </a:p>
          <a:p>
            <a:pPr marL="0" indent="0">
              <a:buNone/>
            </a:pPr>
            <a:r>
              <a:rPr lang="pl-PL" dirty="0" smtClean="0"/>
              <a:t>VI</a:t>
            </a:r>
            <a:r>
              <a:rPr lang="pl-PL" dirty="0"/>
              <a:t>.      Zintegrowana Polityka Morska oraz 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Pomoc </a:t>
            </a:r>
            <a:r>
              <a:rPr lang="pl-PL" dirty="0"/>
              <a:t>techniczna.</a:t>
            </a:r>
          </a:p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800" b="1" dirty="0" smtClean="0"/>
              <a:t>Program Operacyjny Rybactwo i Morze na lata 2014-2020</a:t>
            </a:r>
            <a:r>
              <a:rPr lang="pl-PL" sz="2800" dirty="0" smtClean="0"/>
              <a:t> zakłada realizację sześciu priorytetów: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46199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W ramach wymienionych priorytetów pomoc finansowa obejmować będzie nie tylko tradycyjnie rozumiane wsparcie sektora rybackiego, tak jak to miało miejsce w perspektywie finansowej 2007-2013, ale również nowe komponenty dotychczas finansowane z innych źródeł niż fundusze UE, takie jak: </a:t>
            </a:r>
            <a:r>
              <a:rPr lang="pl-PL" dirty="0">
                <a:solidFill>
                  <a:schemeClr val="accent4">
                    <a:lumMod val="75000"/>
                  </a:schemeClr>
                </a:solidFill>
              </a:rPr>
              <a:t>rynek rybny, kontrola i egzekwowanie przepisów, gromadzenie danych oraz zintegrowana polityka morska</a:t>
            </a:r>
            <a:r>
              <a:rPr lang="pl-PL" dirty="0"/>
              <a:t>. Podobnie w ramach perspektywy finansowej 2014-2020, oprócz rybołówstwa morskiego wsparciem będzie objęte </a:t>
            </a:r>
            <a:r>
              <a:rPr lang="pl-PL" dirty="0">
                <a:solidFill>
                  <a:schemeClr val="accent4">
                    <a:lumMod val="75000"/>
                  </a:schemeClr>
                </a:solidFill>
              </a:rPr>
              <a:t>rybołówstwo śródlądowe oraz akwakultura</a:t>
            </a:r>
            <a:r>
              <a:rPr lang="pl-PL" dirty="0"/>
              <a:t>. W niewielkim zakresie także </a:t>
            </a:r>
            <a:r>
              <a:rPr lang="pl-PL" dirty="0">
                <a:solidFill>
                  <a:schemeClr val="accent4">
                    <a:lumMod val="75000"/>
                  </a:schemeClr>
                </a:solidFill>
              </a:rPr>
              <a:t>przetwórstwo</a:t>
            </a:r>
            <a:r>
              <a:rPr lang="pl-PL" dirty="0"/>
              <a:t>.</a:t>
            </a: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500" dirty="0">
                <a:solidFill>
                  <a:srgbClr val="464646"/>
                </a:solidFill>
              </a:rPr>
              <a:t>PO RYBY 2014-2020</a:t>
            </a:r>
            <a:endParaRPr lang="pl-PL" sz="3500" dirty="0"/>
          </a:p>
        </p:txBody>
      </p:sp>
    </p:spTree>
    <p:extLst>
      <p:ext uri="{BB962C8B-B14F-4D97-AF65-F5344CB8AC3E}">
        <p14:creationId xmlns:p14="http://schemas.microsoft.com/office/powerpoint/2010/main" val="3809341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przypadku </a:t>
            </a:r>
            <a:r>
              <a:rPr lang="pl-PL" dirty="0">
                <a:solidFill>
                  <a:schemeClr val="accent4">
                    <a:lumMod val="75000"/>
                  </a:schemeClr>
                </a:solidFill>
              </a:rPr>
              <a:t>akwakultury</a:t>
            </a:r>
            <a:r>
              <a:rPr lang="pl-PL" dirty="0"/>
              <a:t>, Europejski Fundusz Morski i Rybacki będzie wspierał Środki stanowiące kontynuację, w węższym lub szerszym zakresie, działań z okresu programowania 2007-2013, ale również te zupełnie nowe. W zakresie środków dla akwakultury, stanowiących kontynuację okresu programowania 2007-2013, wymienić można m.in. </a:t>
            </a:r>
            <a:r>
              <a:rPr lang="pl-PL" dirty="0">
                <a:solidFill>
                  <a:schemeClr val="accent4">
                    <a:lumMod val="75000"/>
                  </a:schemeClr>
                </a:solidFill>
              </a:rPr>
              <a:t>działania wodno-środowiskowe</a:t>
            </a:r>
            <a:r>
              <a:rPr lang="pl-PL" dirty="0"/>
              <a:t>. 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500" dirty="0">
                <a:solidFill>
                  <a:srgbClr val="464646"/>
                </a:solidFill>
              </a:rPr>
              <a:t>PO RYBY 2014-2020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36301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/>
              <a:t>Jako nowość należy wskazać usługi z zakresu </a:t>
            </a:r>
            <a:r>
              <a:rPr lang="pl-PL" dirty="0">
                <a:solidFill>
                  <a:schemeClr val="accent4">
                    <a:lumMod val="75000"/>
                  </a:schemeClr>
                </a:solidFill>
              </a:rPr>
              <a:t>zarządzania, zastępstw i doradztwa dla gospodarstw akwakultury</a:t>
            </a:r>
            <a:r>
              <a:rPr lang="pl-PL" dirty="0"/>
              <a:t>. Pomocą finansową będzie mógł być objęty m. in. </a:t>
            </a:r>
            <a:r>
              <a:rPr lang="pl-PL" dirty="0">
                <a:solidFill>
                  <a:schemeClr val="accent4">
                    <a:lumMod val="75000"/>
                  </a:schemeClr>
                </a:solidFill>
              </a:rPr>
              <a:t>zakup usług doradczych o charakterze technicznym, naukowym, prawnym, środowiskowym lub gospodarczym, związany z prowadzeniem gospodarstwa</a:t>
            </a:r>
            <a:r>
              <a:rPr lang="pl-PL" dirty="0"/>
              <a:t>. Kolejną nowością będzie </a:t>
            </a:r>
            <a:r>
              <a:rPr lang="pl-PL" dirty="0">
                <a:solidFill>
                  <a:schemeClr val="accent4">
                    <a:lumMod val="75000"/>
                  </a:schemeClr>
                </a:solidFill>
              </a:rPr>
              <a:t>wsparcie dla nowych hodowców w zakresie rozpoczęcia działalności w sektorze akwakultury</a:t>
            </a:r>
            <a:r>
              <a:rPr lang="pl-PL" dirty="0"/>
              <a:t>. Młodzi hodowcy będą mogli ubiegać się o pomoc finansową na zakładanie przedsiębiorstw akwakultury. Warunkiem jest posiadanie przez nich odpowiednich umiejętności i kompetencji zawodowych, których uzyskanie, będzie również finansowane z PO RYBY 2014-2020.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500" dirty="0">
                <a:solidFill>
                  <a:srgbClr val="464646"/>
                </a:solidFill>
              </a:rPr>
              <a:t>PO RYBY 2014-2020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10581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I wreszcie, obszarem wsparcia w sektorze akwakultury w ramach przyszłej perspektywy finansowej, jest </a:t>
            </a:r>
            <a:r>
              <a:rPr lang="pl-PL" dirty="0">
                <a:solidFill>
                  <a:schemeClr val="accent4">
                    <a:lumMod val="75000"/>
                  </a:schemeClr>
                </a:solidFill>
              </a:rPr>
              <a:t>ubezpieczenie zasobów akwakultury</a:t>
            </a:r>
            <a:r>
              <a:rPr lang="pl-PL" dirty="0"/>
              <a:t>. Pomoc finansowa w niniejszym zakresie będzie kierowana do producentów z sektora akwakultury w celu ubezpieczenia zasobów akwakultury. </a:t>
            </a:r>
            <a:r>
              <a:rPr lang="pl-PL" dirty="0">
                <a:solidFill>
                  <a:schemeClr val="accent4">
                    <a:lumMod val="75000"/>
                  </a:schemeClr>
                </a:solidFill>
              </a:rPr>
              <a:t>Ubezpieczenie może pokrywać straty ekonomiczne powstałe m. in. w związku z klęskami żywiołowymi, niekorzystnymi zjawiskami klimatycznymi i chorobami w akwakulturze.</a:t>
            </a:r>
            <a:endParaRPr lang="pl-PL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500" dirty="0">
                <a:solidFill>
                  <a:srgbClr val="464646"/>
                </a:solidFill>
              </a:rPr>
              <a:t>PO RYBY 2014-2020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34563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331012" cy="509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436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683976"/>
          </a:xfrm>
        </p:spPr>
        <p:txBody>
          <a:bodyPr>
            <a:noAutofit/>
          </a:bodyPr>
          <a:lstStyle/>
          <a:p>
            <a:pPr fontAlgn="ctr"/>
            <a:r>
              <a:rPr lang="pl-PL" sz="1350" b="1" dirty="0"/>
              <a:t>1. Wsparcie na rzecz opracowywania i wdrażania środków ochrony oraz współpraca regionalna </a:t>
            </a:r>
            <a:r>
              <a:rPr lang="pl-PL" sz="1350" b="1" dirty="0" smtClean="0"/>
              <a:t>(art. 37)</a:t>
            </a:r>
            <a:endParaRPr lang="pl-PL" sz="1350" dirty="0" smtClean="0"/>
          </a:p>
          <a:p>
            <a:pPr fontAlgn="ctr"/>
            <a:r>
              <a:rPr lang="pl-PL" sz="1350" b="1" dirty="0" smtClean="0"/>
              <a:t>2.</a:t>
            </a:r>
            <a:r>
              <a:rPr lang="pl-PL" sz="1350" dirty="0" smtClean="0"/>
              <a:t> Zmniejszanie oddziaływania rybołówstwa na środowisko morskie i dostosowanie połowów do ochrony gatunków </a:t>
            </a:r>
            <a:r>
              <a:rPr lang="pl-PL" sz="1350" b="1" dirty="0" smtClean="0"/>
              <a:t>(art. 38) (+art. 44.1.c ryb. śródlądowe)</a:t>
            </a:r>
            <a:endParaRPr lang="pl-PL" sz="1350" dirty="0" smtClean="0"/>
          </a:p>
          <a:p>
            <a:pPr fontAlgn="ctr"/>
            <a:r>
              <a:rPr lang="pl-PL" sz="1350" b="1" dirty="0" smtClean="0"/>
              <a:t>3.</a:t>
            </a:r>
            <a:r>
              <a:rPr lang="pl-PL" sz="1350" dirty="0" smtClean="0"/>
              <a:t> Innowacje związane z ochroną żywych zasobów morza </a:t>
            </a:r>
            <a:r>
              <a:rPr lang="pl-PL" sz="1350" b="1" dirty="0" smtClean="0"/>
              <a:t>(art. 39)</a:t>
            </a:r>
            <a:endParaRPr lang="pl-PL" sz="1350" dirty="0" smtClean="0"/>
          </a:p>
          <a:p>
            <a:pPr fontAlgn="ctr"/>
            <a:r>
              <a:rPr lang="pl-PL" sz="1350" b="1" dirty="0" smtClean="0"/>
              <a:t>4. </a:t>
            </a:r>
            <a:r>
              <a:rPr lang="pl-PL" sz="1350" dirty="0" smtClean="0"/>
              <a:t>Ochrona i odbudowa morskiej różnorodności biologicznej i ekosystemów morskich oraz systemy rekompensat w ramach zrównoważonej działalności połowowej – zbieranie utraconych narzędzi połowowych i odpadów morskich </a:t>
            </a:r>
            <a:r>
              <a:rPr lang="pl-PL" sz="1350" b="1" dirty="0" smtClean="0"/>
              <a:t>(art. 40.1.a)</a:t>
            </a:r>
            <a:endParaRPr lang="pl-PL" sz="1350" dirty="0" smtClean="0"/>
          </a:p>
          <a:p>
            <a:pPr fontAlgn="ctr"/>
            <a:r>
              <a:rPr lang="pl-PL" sz="1350" b="1" dirty="0" smtClean="0"/>
              <a:t>5. Porty rybackie, miejsca wyładunku, giełdy rybne i przystanie - inwestycje w zakresie ułatwiania przestrzegania obowiązku dotyczącego wyładunku wszystkich połowów (art. 43.2)</a:t>
            </a:r>
            <a:endParaRPr lang="pl-PL" sz="1350" dirty="0" smtClean="0"/>
          </a:p>
          <a:p>
            <a:pPr fontAlgn="ctr"/>
            <a:r>
              <a:rPr lang="pl-PL" sz="1350" b="1" dirty="0" smtClean="0"/>
              <a:t>6. Ochrona i odbudowa morskiej różnorodności biologicznej i ekosystemów morskich oraz systemy rekompensat w ramach zrównoważonej działalności połowowej –</a:t>
            </a:r>
            <a:r>
              <a:rPr lang="pl-PL" sz="1350" dirty="0" smtClean="0"/>
              <a:t> przyczynianie się do lepszego zarządzania lub konserwacji, budowa, instalacja lub modernizacja stałych lub ruchomych urządzeń służących ochronie i rozwojowi fauny i flory morskiej, przygotowanie planów w zakresie ochrony i zarządzania związanych z obszarami sieci NATURA 2000, obszarów ochrony przestrzennej, zarządzanie, odbudowa i monitorowanie morskich obszarów chronionych, w tym obszarów sieci NATURA 2000, świadomość w kwestii środowiska, udział w innych działaniach mających na celu zachowanie i zwiększenie różnorodności biologicznej oraz usług ekosystemowych</a:t>
            </a:r>
            <a:r>
              <a:rPr lang="pl-PL" sz="1350" b="1" dirty="0" smtClean="0"/>
              <a:t> (art. 40.1.b-g) (+art. 44.6 ryb. śródlądowe)</a:t>
            </a:r>
            <a:endParaRPr lang="pl-PL" sz="1350" dirty="0" smtClean="0"/>
          </a:p>
          <a:p>
            <a:pPr fontAlgn="ctr"/>
            <a:r>
              <a:rPr lang="pl-PL" sz="1350" b="1" dirty="0" smtClean="0"/>
              <a:t>7</a:t>
            </a:r>
            <a:r>
              <a:rPr lang="pl-PL" sz="1350" b="1" dirty="0"/>
              <a:t>. </a:t>
            </a:r>
            <a:r>
              <a:rPr lang="pl-PL" sz="1350" dirty="0"/>
              <a:t>Trwałe zaprzestanie działalności połowowej </a:t>
            </a:r>
            <a:r>
              <a:rPr lang="pl-PL" sz="1350" b="1" dirty="0"/>
              <a:t>(art. 34)</a:t>
            </a:r>
            <a:endParaRPr lang="pl-PL" sz="1350" dirty="0"/>
          </a:p>
          <a:p>
            <a:pPr fontAlgn="ctr"/>
            <a:r>
              <a:rPr lang="pl-PL" sz="1350" b="1" dirty="0"/>
              <a:t>8. </a:t>
            </a:r>
            <a:r>
              <a:rPr lang="pl-PL" sz="1350" dirty="0"/>
              <a:t>Wsparcie na rzecz systemów przyznawania uprawnień do połowów </a:t>
            </a:r>
            <a:r>
              <a:rPr lang="pl-PL" sz="1350" b="1" dirty="0"/>
              <a:t>(art. 36</a:t>
            </a:r>
            <a:r>
              <a:rPr lang="pl-PL" sz="1350" b="1" dirty="0" smtClean="0"/>
              <a:t>)</a:t>
            </a:r>
            <a:endParaRPr lang="pl-PL" sz="135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</a:pPr>
            <a:r>
              <a:rPr lang="pl-PL" sz="1800" b="0" dirty="0">
                <a:solidFill>
                  <a:prstClr val="black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Times New Roman"/>
                <a:cs typeface="Arial"/>
              </a:rPr>
              <a:t>Priorytet 1. Promowanie rybołówstwa zrównoważonego środowiskowo, </a:t>
            </a:r>
            <a:r>
              <a:rPr lang="pl-PL" sz="1800" b="0" dirty="0" err="1">
                <a:solidFill>
                  <a:prstClr val="black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Times New Roman"/>
                <a:cs typeface="Arial"/>
              </a:rPr>
              <a:t>zasobooszczędnego</a:t>
            </a:r>
            <a:r>
              <a:rPr lang="pl-PL" sz="1800" b="0" dirty="0">
                <a:solidFill>
                  <a:prstClr val="black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Times New Roman"/>
                <a:cs typeface="Arial"/>
              </a:rPr>
              <a:t>, innowacyjnego, konkurencyjnego i opartego na wiedzy</a:t>
            </a:r>
            <a:r>
              <a:rPr lang="pl-PL" sz="1800" dirty="0">
                <a:solidFill>
                  <a:prstClr val="black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Times New Roman"/>
                <a:cs typeface="Arial"/>
              </a:rPr>
              <a:t> </a:t>
            </a:r>
            <a:r>
              <a:rPr lang="pl-PL" sz="1800" b="0" dirty="0">
                <a:solidFill>
                  <a:prstClr val="black"/>
                </a:solidFill>
                <a:effectLst/>
                <a:latin typeface="Palatino Linotype" pitchFamily="18" charset="0"/>
                <a:ea typeface="Calibri"/>
                <a:cs typeface="Times New Roman"/>
              </a:rPr>
              <a:t/>
            </a:r>
            <a:br>
              <a:rPr lang="pl-PL" sz="1800" b="0" dirty="0">
                <a:solidFill>
                  <a:prstClr val="black"/>
                </a:solidFill>
                <a:effectLst/>
                <a:latin typeface="Palatino Linotype" pitchFamily="18" charset="0"/>
                <a:ea typeface="Calibri"/>
                <a:cs typeface="Times New Roman"/>
              </a:rPr>
            </a:b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623594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ctr"/>
            <a:r>
              <a:rPr lang="pl-PL" sz="1600" b="1" dirty="0"/>
              <a:t>9. Różnicowanie i nowe formy dochodów (art. 30) (+art. 44.4 ryb. śródlądowe)</a:t>
            </a:r>
            <a:endParaRPr lang="pl-PL" sz="1600" dirty="0"/>
          </a:p>
          <a:p>
            <a:pPr fontAlgn="ctr"/>
            <a:r>
              <a:rPr lang="pl-PL" sz="1600" b="1" dirty="0"/>
              <a:t>10. </a:t>
            </a:r>
            <a:r>
              <a:rPr lang="pl-PL" sz="1600" dirty="0"/>
              <a:t>Wsparcie dla młodych rybaków rozpoczynających działalność </a:t>
            </a:r>
            <a:r>
              <a:rPr lang="pl-PL" sz="1600" b="1" dirty="0"/>
              <a:t>(art. 31) </a:t>
            </a:r>
            <a:endParaRPr lang="pl-PL" sz="1600" dirty="0"/>
          </a:p>
          <a:p>
            <a:pPr fontAlgn="ctr"/>
            <a:r>
              <a:rPr lang="pl-PL" sz="1600" b="1" dirty="0"/>
              <a:t>11. </a:t>
            </a:r>
            <a:r>
              <a:rPr lang="pl-PL" sz="1600" dirty="0"/>
              <a:t>Zdrowie i bezpieczeństwo </a:t>
            </a:r>
            <a:r>
              <a:rPr lang="pl-PL" sz="1600" b="1" dirty="0"/>
              <a:t>(art. 32)</a:t>
            </a:r>
            <a:endParaRPr lang="pl-PL" sz="1600" dirty="0"/>
          </a:p>
          <a:p>
            <a:pPr fontAlgn="ctr"/>
            <a:r>
              <a:rPr lang="pl-PL" sz="1600" b="1" dirty="0"/>
              <a:t>12. </a:t>
            </a:r>
            <a:r>
              <a:rPr lang="pl-PL" sz="1600" dirty="0"/>
              <a:t>Tymczasowe zaprzestanie działalności połowowej </a:t>
            </a:r>
            <a:r>
              <a:rPr lang="pl-PL" sz="1600" b="1" dirty="0"/>
              <a:t>(art. 33)</a:t>
            </a:r>
            <a:endParaRPr lang="pl-PL" sz="1600" dirty="0"/>
          </a:p>
          <a:p>
            <a:pPr fontAlgn="ctr"/>
            <a:r>
              <a:rPr lang="pl-PL" sz="1600" b="1" dirty="0"/>
              <a:t>13. Ochrona i odbudowa morskiej różnorodności biologicznej i ekosystemów morskich oraz systemy rekompensat w ramach zrównoważonej działalności połowowej </a:t>
            </a:r>
            <a:r>
              <a:rPr lang="pl-PL" sz="1600" dirty="0"/>
              <a:t>- systemy rekompensaty za szkody wyrządzone połowom przez ssaki i ptaki chronione</a:t>
            </a:r>
            <a:r>
              <a:rPr lang="pl-PL" sz="1600" b="1" dirty="0"/>
              <a:t> (art. 40.1.h)</a:t>
            </a:r>
            <a:endParaRPr lang="pl-PL" sz="1600" dirty="0"/>
          </a:p>
          <a:p>
            <a:pPr fontAlgn="ctr"/>
            <a:r>
              <a:rPr lang="pl-PL" sz="1600" b="1" dirty="0"/>
              <a:t>14. </a:t>
            </a:r>
            <a:r>
              <a:rPr lang="pl-PL" sz="1600" dirty="0"/>
              <a:t>Wartość dodana, jakość produktów i wykorzystywanie niechcianych połowów</a:t>
            </a:r>
            <a:r>
              <a:rPr lang="pl-PL" sz="1600" b="1" dirty="0"/>
              <a:t> (art. 42) (+art. 44.1.e ryb. śródlądowe)</a:t>
            </a:r>
            <a:endParaRPr lang="pl-PL" sz="1600" dirty="0"/>
          </a:p>
          <a:p>
            <a:pPr fontAlgn="ctr"/>
            <a:r>
              <a:rPr lang="pl-PL" sz="1600" b="1" dirty="0"/>
              <a:t>15. Porty rybackie, miejsca wyładunku, giełdy rybne i przystanie -</a:t>
            </a:r>
            <a:r>
              <a:rPr lang="pl-PL" sz="1600" dirty="0"/>
              <a:t> </a:t>
            </a:r>
            <a:r>
              <a:rPr lang="pl-PL" sz="1600" b="1" dirty="0"/>
              <a:t>inwestycje w zakresie poprawy infrastruktury portów rybackich, giełd rybnych, miejsc wyładunku i przystani; inwestycje w zakresie budowy przystani morskich w celu poprawy bezpieczeństwa rybaków (art. 43. 1 i 3)</a:t>
            </a:r>
            <a:r>
              <a:rPr lang="pl-PL" sz="1600" dirty="0"/>
              <a:t> </a:t>
            </a:r>
            <a:r>
              <a:rPr lang="pl-PL" sz="1600" b="1" dirty="0"/>
              <a:t>(+art. 44.1.f ryb śródlądowe) </a:t>
            </a:r>
            <a:endParaRPr lang="pl-PL" sz="1600" dirty="0"/>
          </a:p>
          <a:p>
            <a:pPr fontAlgn="ctr"/>
            <a:r>
              <a:rPr lang="pl-PL" sz="1600" b="1" dirty="0"/>
              <a:t>16. </a:t>
            </a:r>
            <a:r>
              <a:rPr lang="pl-PL" sz="1600" dirty="0"/>
              <a:t>Innowacje</a:t>
            </a:r>
            <a:r>
              <a:rPr lang="pl-PL" sz="1600" b="1" dirty="0"/>
              <a:t> (art. 26) (+art. 44.3 ryb. śródlądowe)</a:t>
            </a:r>
            <a:endParaRPr lang="pl-PL" sz="1600" dirty="0"/>
          </a:p>
          <a:p>
            <a:pPr fontAlgn="ctr"/>
            <a:r>
              <a:rPr lang="pl-PL" sz="1600" b="1" dirty="0"/>
              <a:t>17. </a:t>
            </a:r>
            <a:r>
              <a:rPr lang="pl-PL" sz="1600" dirty="0"/>
              <a:t>Partnerstwa między naukowcami a rybakami</a:t>
            </a:r>
            <a:r>
              <a:rPr lang="pl-PL" sz="1600" b="1" dirty="0"/>
              <a:t> (art. 28) (+art. 44.3 ryb. śródlądowe)</a:t>
            </a:r>
            <a:endParaRPr lang="pl-PL" sz="1600" dirty="0"/>
          </a:p>
          <a:p>
            <a:pPr fontAlgn="ctr"/>
            <a:r>
              <a:rPr lang="pl-PL" sz="1600" b="1" dirty="0"/>
              <a:t>18. Efektywność energetyczna i łagodzenie skutków zmiany klimatu</a:t>
            </a:r>
            <a:r>
              <a:rPr lang="pl-PL" sz="1600" dirty="0"/>
              <a:t> – wymiana lub modernizacja głównych lub dodatkowych silników </a:t>
            </a:r>
            <a:r>
              <a:rPr lang="pl-PL" sz="1600" b="1" dirty="0"/>
              <a:t>(art. 41.2)</a:t>
            </a:r>
            <a:endParaRPr lang="pl-PL" sz="1600" dirty="0"/>
          </a:p>
          <a:p>
            <a:pPr fontAlgn="ctr"/>
            <a:r>
              <a:rPr lang="pl-PL" sz="1600" b="1" dirty="0"/>
              <a:t>19. Propagowanie kapitału ludzkiego, tworzenie miejsc pracy i dialog społeczny </a:t>
            </a:r>
            <a:r>
              <a:rPr lang="pl-PL" sz="1600" dirty="0"/>
              <a:t>– szkolenia zawodowe, tworzenie sieci kontaktów, dialog społeczny; (art. 29.1)</a:t>
            </a:r>
            <a:r>
              <a:rPr lang="pl-PL" sz="1600" b="1" dirty="0"/>
              <a:t> (+art. 44.1.a ryb. śródlądowe)</a:t>
            </a:r>
            <a:endParaRPr lang="pl-PL" sz="1600" dirty="0"/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Priorytet 1 cd.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47887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fontAlgn="ctr"/>
            <a:r>
              <a:rPr lang="pl-PL" b="1" dirty="0"/>
              <a:t>1. </a:t>
            </a:r>
            <a:r>
              <a:rPr lang="pl-PL" dirty="0"/>
              <a:t>Innowacje </a:t>
            </a:r>
            <a:r>
              <a:rPr lang="pl-PL" b="1" dirty="0"/>
              <a:t>(art. 47)</a:t>
            </a:r>
            <a:endParaRPr lang="pl-PL" dirty="0"/>
          </a:p>
          <a:p>
            <a:pPr fontAlgn="ctr"/>
            <a:r>
              <a:rPr lang="pl-PL" b="1" dirty="0"/>
              <a:t>2. </a:t>
            </a:r>
            <a:r>
              <a:rPr lang="pl-PL" dirty="0"/>
              <a:t>Usługi z zakresu zarządzania, zastępstw i doradztwa dla gospodarstw akwakultury </a:t>
            </a:r>
            <a:r>
              <a:rPr lang="pl-PL" b="1" dirty="0"/>
              <a:t>(art. 49)</a:t>
            </a:r>
            <a:endParaRPr lang="pl-PL" dirty="0"/>
          </a:p>
          <a:p>
            <a:pPr fontAlgn="ctr"/>
            <a:r>
              <a:rPr lang="pl-PL" b="1" dirty="0"/>
              <a:t>3. Inwestycje produkcyjne w akwakulturę (art. 48.1. a-d, f-h)</a:t>
            </a:r>
            <a:endParaRPr lang="pl-PL" dirty="0"/>
          </a:p>
          <a:p>
            <a:pPr fontAlgn="ctr"/>
            <a:r>
              <a:rPr lang="pl-PL" b="1" dirty="0"/>
              <a:t>4. </a:t>
            </a:r>
            <a:r>
              <a:rPr lang="pl-PL" dirty="0"/>
              <a:t>Zachęcanie nowych hodowców do rozpoczęcia działalności w sektorze zrównoważonej akwakultury </a:t>
            </a:r>
            <a:r>
              <a:rPr lang="pl-PL" b="1" dirty="0"/>
              <a:t>(art. 52)</a:t>
            </a:r>
            <a:endParaRPr lang="pl-PL" dirty="0"/>
          </a:p>
          <a:p>
            <a:pPr fontAlgn="ctr"/>
            <a:r>
              <a:rPr lang="pl-PL" b="1" dirty="0"/>
              <a:t>5. Inwestycje produkcyjne w akwakulturę </a:t>
            </a:r>
            <a:r>
              <a:rPr lang="pl-PL" dirty="0"/>
              <a:t>- zwiększanie efektywności energetycznej, odnawialne źródła energii </a:t>
            </a:r>
            <a:r>
              <a:rPr lang="pl-PL" b="1" dirty="0"/>
              <a:t>(art. 48.1.k)</a:t>
            </a:r>
            <a:endParaRPr lang="pl-PL" dirty="0"/>
          </a:p>
          <a:p>
            <a:pPr fontAlgn="ctr"/>
            <a:r>
              <a:rPr lang="pl-PL" b="1" dirty="0"/>
              <a:t>6. Inwestycje produkcyjne w akwakulturę </a:t>
            </a:r>
            <a:r>
              <a:rPr lang="pl-PL" dirty="0"/>
              <a:t>- efektywne gospodarowanie zasobami, zmniejszenie zużycia wody i chemikaliów, systemy recyrkulacji minimalizujące zużycie wody</a:t>
            </a:r>
            <a:r>
              <a:rPr lang="pl-PL" b="1" dirty="0"/>
              <a:t> (art. 48.1.e, i, j)</a:t>
            </a:r>
            <a:endParaRPr lang="pl-PL" dirty="0"/>
          </a:p>
          <a:p>
            <a:pPr fontAlgn="ctr"/>
            <a:r>
              <a:rPr lang="pl-PL" b="1" dirty="0"/>
              <a:t>7. </a:t>
            </a:r>
            <a:r>
              <a:rPr lang="pl-PL" dirty="0"/>
              <a:t>Zwiększanie potencjału miejsc hodowli akwakultury</a:t>
            </a:r>
            <a:r>
              <a:rPr lang="pl-PL" b="1" dirty="0"/>
              <a:t> (art. 51)</a:t>
            </a:r>
            <a:endParaRPr lang="pl-PL" dirty="0"/>
          </a:p>
          <a:p>
            <a:pPr fontAlgn="ctr"/>
            <a:r>
              <a:rPr lang="pl-PL" b="1" dirty="0"/>
              <a:t>8. </a:t>
            </a:r>
            <a:r>
              <a:rPr lang="pl-PL" dirty="0"/>
              <a:t>Akwakultura świadcząca usługi środowiskowe </a:t>
            </a:r>
            <a:r>
              <a:rPr lang="pl-PL" b="1" dirty="0"/>
              <a:t>(art. 54)</a:t>
            </a:r>
            <a:endParaRPr lang="pl-PL" dirty="0"/>
          </a:p>
          <a:p>
            <a:pPr fontAlgn="ctr"/>
            <a:r>
              <a:rPr lang="pl-PL" b="1" dirty="0"/>
              <a:t>9. </a:t>
            </a:r>
            <a:r>
              <a:rPr lang="pl-PL" dirty="0"/>
              <a:t>Ubezpieczenie zasobów akwakultury </a:t>
            </a:r>
            <a:r>
              <a:rPr lang="pl-PL" b="1" dirty="0"/>
              <a:t>(art. 57)</a:t>
            </a:r>
            <a:endParaRPr lang="pl-PL" dirty="0"/>
          </a:p>
          <a:p>
            <a:pPr fontAlgn="ctr"/>
            <a:r>
              <a:rPr lang="pl-PL" b="1" dirty="0"/>
              <a:t>10. </a:t>
            </a:r>
            <a:r>
              <a:rPr lang="pl-PL" dirty="0"/>
              <a:t>Promowanie kapitału ludzkiego i tworzenia sieci kontaktów </a:t>
            </a:r>
            <a:r>
              <a:rPr lang="pl-PL" b="1" dirty="0"/>
              <a:t>(art. 50)</a:t>
            </a:r>
            <a:endParaRPr lang="pl-PL" dirty="0"/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fontAlgn="ctr">
              <a:spcBef>
                <a:spcPts val="0"/>
              </a:spcBef>
            </a:pPr>
            <a:r>
              <a:rPr lang="pl-PL" sz="1800" b="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  <a:t>Priorytet 2. Wspieranie akwakultury zrównoważonej środowiskowo, </a:t>
            </a:r>
            <a:r>
              <a:rPr lang="pl-PL" sz="1800" b="0" dirty="0" err="1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  <a:t>zasobooszczędnej</a:t>
            </a:r>
            <a:r>
              <a:rPr lang="pl-PL" sz="1800" b="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  <a:t>, innowacyjnej, konkurencyjnej i opartej na wiedzy</a:t>
            </a:r>
            <a:r>
              <a:rPr lang="pl-PL" sz="900" b="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  <a:t> </a:t>
            </a:r>
            <a:br>
              <a:rPr lang="pl-PL" sz="900" b="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33306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>
            <a:normAutofit fontScale="40000" lnSpcReduction="20000"/>
          </a:bodyPr>
          <a:lstStyle/>
          <a:p>
            <a:pPr fontAlgn="ctr"/>
            <a:r>
              <a:rPr lang="pl-PL" sz="3300" b="1" dirty="0"/>
              <a:t>1. Kontrola i egzekwowanie (art. 76)</a:t>
            </a:r>
            <a:endParaRPr lang="pl-PL" sz="3300" dirty="0"/>
          </a:p>
          <a:p>
            <a:pPr fontAlgn="ctr"/>
            <a:r>
              <a:rPr lang="pl-PL" sz="3300" b="1" dirty="0"/>
              <a:t>a)</a:t>
            </a:r>
            <a:r>
              <a:rPr lang="pl-PL" sz="3300" dirty="0"/>
              <a:t> zakup, instalacja i opracowywanie technologii, w tym sprzętu komputerowego i oprogramowania, systemów wykrywania statków (VDS), systemów telewizji przemysłowej (CCTV) oraz sieci informatycznych umożliwiających gromadzenie danych dotyczących rybołówstwa, administrowanie nimi, ich zatwierdzanie, analizowanie, zarządzanie ryzykiem w odniesieniu do tych danych, ich prezentowanie (na stronach internetowych dotyczących kontroli) i ich wymianę, a także opracowywanie metod pobierania próbek takich danych, oraz wzajemne połączenia z międzysektorowymi systemami wymiany danych</a:t>
            </a:r>
          </a:p>
          <a:p>
            <a:pPr fontAlgn="ctr"/>
            <a:r>
              <a:rPr lang="pl-PL" sz="3300" b="1" dirty="0"/>
              <a:t>b) </a:t>
            </a:r>
            <a:r>
              <a:rPr lang="pl-PL" sz="3300" dirty="0"/>
              <a:t>opracowanie, zakup i instalacja podzespołów, w tym sprzętu i oprogramowania komputerowego, niezbędnych do zapewnienia transmisji danych od podmiotów zajmujących się połowami i wprowadzaniem do obrotu produktów rybołówstwa do odpowiednich organów państw członkowskich i Unii, w tym niezbędnych podzespołów do systemów elektronicznej rejestracji i elektronicznego raportowania (ERS), systemów monitorowania statków (VMS) oraz systemów automatycznej identyfikacji (AIS) stosowanych na potrzeby kontroli</a:t>
            </a:r>
          </a:p>
          <a:p>
            <a:pPr fontAlgn="ctr"/>
            <a:r>
              <a:rPr lang="pl-PL" sz="3300" b="1" dirty="0"/>
              <a:t>c) </a:t>
            </a:r>
            <a:r>
              <a:rPr lang="pl-PL" sz="3300" dirty="0"/>
              <a:t>opracowanie, zakup i instalacja podzespołów, w tym sprzętu i oprogramowania komputerowego, niezbędnych do zapewnienia identyfikowalności produktów rybołówstwa i akwakultury, o których mowa w art. 58 rozporządzenia (WE) nr 1224/2009</a:t>
            </a:r>
          </a:p>
          <a:p>
            <a:pPr fontAlgn="ctr"/>
            <a:r>
              <a:rPr lang="pl-PL" sz="3300" b="1" dirty="0"/>
              <a:t>d)</a:t>
            </a:r>
            <a:r>
              <a:rPr lang="pl-PL" sz="3300" dirty="0"/>
              <a:t> wdrażanie programów służących wymianie danych między państwami członkowskimi oraz ich analizie</a:t>
            </a:r>
          </a:p>
          <a:p>
            <a:pPr fontAlgn="ctr"/>
            <a:r>
              <a:rPr lang="pl-PL" sz="3300" dirty="0"/>
              <a:t>e) modernizacja i zakup statków patrolowych, statków powietrznych i śmigłowców, pod warunkiem że używa się ich na potrzeby kontroli rybołówstwa przez co najmniej 60 % całkowitego okresu użytkowania w roku</a:t>
            </a:r>
          </a:p>
          <a:p>
            <a:pPr fontAlgn="ctr"/>
            <a:r>
              <a:rPr lang="pl-PL" sz="3300" b="1" dirty="0"/>
              <a:t>f) </a:t>
            </a:r>
            <a:r>
              <a:rPr lang="pl-PL" sz="3300" dirty="0"/>
              <a:t>zakup innych środków kontroli, w tym urządzeń umożliwiających pomiar mocy silnika i sprzętu ważącego</a:t>
            </a:r>
          </a:p>
          <a:p>
            <a:pPr fontAlgn="ctr"/>
            <a:r>
              <a:rPr lang="pl-PL" sz="3300" b="1" dirty="0"/>
              <a:t>g) </a:t>
            </a:r>
            <a:r>
              <a:rPr lang="pl-PL" sz="3300" dirty="0"/>
              <a:t>opracowanie innowacyjnych systemów kontroli i monitorowania oraz realizacja pilotażowych projektów dotyczących kontroli rybołówstwa, w tym analiza DNA ryb lub tworzenie stron internetowych dotyczących kontroli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ctr">
              <a:spcBef>
                <a:spcPts val="0"/>
              </a:spcBef>
            </a:pPr>
            <a:r>
              <a:rPr lang="pl-PL" sz="1800" b="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  <a:t>Priorytet  3. Wspieranie wdrażania </a:t>
            </a:r>
            <a:r>
              <a:rPr lang="pl-PL" sz="1800" b="0" dirty="0" err="1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  <a:t>WPRyb</a:t>
            </a:r>
            <a:r>
              <a:rPr lang="pl-PL" sz="1800" b="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  <a:t> </a:t>
            </a:r>
            <a:r>
              <a:rPr lang="pl-PL" sz="1100" b="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  <a:t/>
            </a:r>
            <a:br>
              <a:rPr lang="pl-PL" sz="1100" b="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1250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fontAlgn="ctr"/>
            <a:r>
              <a:rPr lang="pl-PL" b="1" dirty="0"/>
              <a:t>h)</a:t>
            </a:r>
            <a:r>
              <a:rPr lang="pl-PL" dirty="0"/>
              <a:t> szkolenia i programy wymiany – także pomiędzy państwami członkowskimi – personelu odpowiedzialnego za działania w zakresie monitorowania, kontroli i nadzorowania działalności połowowej</a:t>
            </a:r>
          </a:p>
          <a:p>
            <a:pPr fontAlgn="ctr"/>
            <a:r>
              <a:rPr lang="pl-PL" b="1" dirty="0"/>
              <a:t>i) </a:t>
            </a:r>
            <a:r>
              <a:rPr lang="pl-PL" dirty="0"/>
              <a:t>analizy kosztów i korzyści, oraz oceny poniesionych wydatków i audytów dokonanych przez właściwe instytucje w ramach monitorowania, kontroli i nadzoru</a:t>
            </a:r>
          </a:p>
          <a:p>
            <a:pPr fontAlgn="ctr"/>
            <a:r>
              <a:rPr lang="pl-PL" b="1" dirty="0"/>
              <a:t>j)</a:t>
            </a:r>
            <a:r>
              <a:rPr lang="pl-PL" dirty="0"/>
              <a:t> inicjatywy, łącznie z seminariami i narzędziami medialnymi, skierowane zarówno do rybaków, jak i innych uczestników, takich jak inspektorzy, prokuratura i sędziowie, jak również do ogółu społeczeństwa, prowadzone w celu lepszego uświadomienia im konieczności zwalczania nielegalnych, nieraportowanych i nieuregulowanych połowów oraz stosowania przepisów </a:t>
            </a:r>
            <a:r>
              <a:rPr lang="pl-PL" dirty="0" err="1"/>
              <a:t>WPRyb</a:t>
            </a:r>
            <a:endParaRPr lang="pl-PL" dirty="0"/>
          </a:p>
          <a:p>
            <a:pPr fontAlgn="ctr"/>
            <a:r>
              <a:rPr lang="pl-PL" b="1" dirty="0"/>
              <a:t>k)</a:t>
            </a:r>
            <a:r>
              <a:rPr lang="pl-PL" dirty="0"/>
              <a:t> koszty operacyjne poniesione w trakcie wykonywania wzmocnionej kontroli stad podlegających indywidualnym programom kontroli i inspekcji ustanowionym zgodnie z art. 95 rozporządzenia (WE) nr 1224/2009, a także z zastrzeżeniem koordynacji kontroli zgodnie z art. 15 rozporządzenia Rady (WE) nr 768/2005</a:t>
            </a:r>
          </a:p>
          <a:p>
            <a:pPr fontAlgn="ctr"/>
            <a:r>
              <a:rPr lang="pl-PL" b="1" dirty="0"/>
              <a:t>l)</a:t>
            </a:r>
            <a:r>
              <a:rPr lang="pl-PL" dirty="0"/>
              <a:t> programy związane z wdrożeniem planu działania ustanowionego zgodnie z art. 102 ust. 4 rozporządzenia (WE) nr 1224/2009, w tym również wszelkie poniesione koszty </a:t>
            </a:r>
            <a:r>
              <a:rPr lang="pl-PL" dirty="0" smtClean="0"/>
              <a:t>operacyjne</a:t>
            </a:r>
          </a:p>
          <a:p>
            <a:pPr fontAlgn="ctr"/>
            <a:r>
              <a:rPr lang="pl-PL" dirty="0" smtClean="0"/>
              <a:t>2. Gromadzenie danych.</a:t>
            </a:r>
            <a:endParaRPr lang="pl-PL" dirty="0"/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65760" indent="-256032" fontAlgn="ctr">
              <a:spcBef>
                <a:spcPts val="400"/>
              </a:spcBef>
            </a:pPr>
            <a:r>
              <a:rPr lang="pl-PL" sz="200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/>
            </a:r>
            <a:br>
              <a:rPr lang="pl-PL" sz="200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pl-PL" sz="2000" dirty="0" smtClean="0">
                <a:solidFill>
                  <a:prstClr val="black"/>
                </a:solidFill>
                <a:effectLst/>
                <a:latin typeface="Palatino Linotype" panose="02040502050505030304" pitchFamily="18" charset="0"/>
                <a:ea typeface="+mn-ea"/>
                <a:cs typeface="+mn-cs"/>
              </a:rPr>
              <a:t>1</a:t>
            </a:r>
            <a:r>
              <a:rPr lang="pl-PL" sz="2000" dirty="0">
                <a:solidFill>
                  <a:prstClr val="black"/>
                </a:solidFill>
                <a:effectLst/>
                <a:latin typeface="Palatino Linotype" panose="02040502050505030304" pitchFamily="18" charset="0"/>
                <a:ea typeface="+mn-ea"/>
                <a:cs typeface="+mn-cs"/>
              </a:rPr>
              <a:t>. Kontrola i egzekwowanie (art. 76</a:t>
            </a:r>
            <a:r>
              <a:rPr lang="pl-PL" sz="2000" dirty="0" smtClean="0">
                <a:solidFill>
                  <a:prstClr val="black"/>
                </a:solidFill>
                <a:effectLst/>
                <a:latin typeface="Palatino Linotype" panose="02040502050505030304" pitchFamily="18" charset="0"/>
                <a:ea typeface="+mn-ea"/>
                <a:cs typeface="+mn-cs"/>
              </a:rPr>
              <a:t>) cd.</a:t>
            </a:r>
            <a:r>
              <a:rPr lang="pl-PL" sz="2000" dirty="0">
                <a:solidFill>
                  <a:srgbClr val="FF0000"/>
                </a:solidFill>
                <a:latin typeface="Palatino Linotype" pitchFamily="18" charset="0"/>
              </a:rPr>
              <a:t> </a:t>
            </a:r>
            <a:r>
              <a:rPr lang="pl-PL" sz="2000" dirty="0">
                <a:solidFill>
                  <a:schemeClr val="tx1"/>
                </a:solidFill>
                <a:latin typeface="Palatino Linotype" pitchFamily="18" charset="0"/>
              </a:rPr>
              <a:t>o</a:t>
            </a:r>
            <a:r>
              <a:rPr lang="pl-PL" sz="2000" dirty="0" smtClean="0">
                <a:solidFill>
                  <a:schemeClr val="tx1"/>
                </a:solidFill>
                <a:latin typeface="Palatino Linotype" pitchFamily="18" charset="0"/>
              </a:rPr>
              <a:t>raz  2</a:t>
            </a:r>
            <a:r>
              <a:rPr lang="pl-PL" sz="2000" dirty="0">
                <a:solidFill>
                  <a:schemeClr val="tx1"/>
                </a:solidFill>
                <a:latin typeface="Palatino Linotype" pitchFamily="18" charset="0"/>
              </a:rPr>
              <a:t>. Gromadzenie danych </a:t>
            </a:r>
            <a:r>
              <a:rPr lang="pl-PL" sz="2000" dirty="0" smtClean="0">
                <a:solidFill>
                  <a:schemeClr val="tx1"/>
                </a:solidFill>
                <a:latin typeface="Palatino Linotype" pitchFamily="18" charset="0"/>
              </a:rPr>
              <a:t/>
            </a:r>
            <a:br>
              <a:rPr lang="pl-PL" sz="2000" dirty="0" smtClean="0">
                <a:solidFill>
                  <a:schemeClr val="tx1"/>
                </a:solidFill>
                <a:latin typeface="Palatino Linotype" pitchFamily="18" charset="0"/>
              </a:rPr>
            </a:br>
            <a:r>
              <a:rPr lang="pl-PL" sz="2000" dirty="0" smtClean="0">
                <a:solidFill>
                  <a:schemeClr val="tx1"/>
                </a:solidFill>
                <a:latin typeface="Palatino Linotype" pitchFamily="18" charset="0"/>
              </a:rPr>
              <a:t>(</a:t>
            </a:r>
            <a:r>
              <a:rPr lang="pl-PL" sz="2000" dirty="0">
                <a:solidFill>
                  <a:schemeClr val="tx1"/>
                </a:solidFill>
                <a:latin typeface="Palatino Linotype" pitchFamily="18" charset="0"/>
              </a:rPr>
              <a:t>art. 77)</a:t>
            </a:r>
            <a:r>
              <a:rPr lang="pl-PL" sz="1200" dirty="0">
                <a:solidFill>
                  <a:srgbClr val="FF0000"/>
                </a:solidFill>
                <a:latin typeface="Palatino Linotype" pitchFamily="18" charset="0"/>
              </a:rPr>
              <a:t/>
            </a:r>
            <a:br>
              <a:rPr lang="pl-PL" sz="1200" dirty="0">
                <a:solidFill>
                  <a:srgbClr val="FF0000"/>
                </a:solidFill>
                <a:latin typeface="Palatino Linotype" pitchFamily="18" charset="0"/>
              </a:rPr>
            </a:br>
            <a:r>
              <a:rPr lang="pl-PL" sz="12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/>
            </a:r>
            <a:br>
              <a:rPr lang="pl-PL" sz="1200" b="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033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fontAlgn="ctr">
              <a:spcBef>
                <a:spcPts val="0"/>
              </a:spcBef>
            </a:pPr>
            <a:r>
              <a:rPr lang="pl-PL" sz="2800" b="1" dirty="0">
                <a:solidFill>
                  <a:srgbClr val="000000"/>
                </a:solidFill>
                <a:latin typeface="Palatino Linotype"/>
              </a:rPr>
              <a:t>1. </a:t>
            </a:r>
            <a:r>
              <a:rPr lang="pl-PL" sz="2800" dirty="0">
                <a:solidFill>
                  <a:srgbClr val="000000"/>
                </a:solidFill>
                <a:latin typeface="Palatino Linotype"/>
              </a:rPr>
              <a:t>Wsparcie przygotowawcze</a:t>
            </a:r>
            <a:r>
              <a:rPr lang="pl-PL" sz="2800" b="1" dirty="0">
                <a:solidFill>
                  <a:srgbClr val="000000"/>
                </a:solidFill>
                <a:latin typeface="Palatino Linotype"/>
              </a:rPr>
              <a:t> (art. 62.1.a)</a:t>
            </a:r>
            <a:endParaRPr lang="pl-PL" sz="6000" dirty="0">
              <a:latin typeface="Arial"/>
            </a:endParaRPr>
          </a:p>
          <a:p>
            <a:pPr marL="0" fontAlgn="ctr">
              <a:spcBef>
                <a:spcPts val="0"/>
              </a:spcBef>
            </a:pPr>
            <a:r>
              <a:rPr lang="pl-PL" sz="2800" b="1" dirty="0">
                <a:solidFill>
                  <a:srgbClr val="000000"/>
                </a:solidFill>
                <a:latin typeface="Palatino Linotype"/>
              </a:rPr>
              <a:t>2.</a:t>
            </a:r>
            <a:r>
              <a:rPr lang="pl-PL" sz="2800" dirty="0">
                <a:solidFill>
                  <a:srgbClr val="000000"/>
                </a:solidFill>
                <a:latin typeface="Palatino Linotype"/>
              </a:rPr>
              <a:t> Realizacja lokalnych strategii rozwoju kierowanych przez społeczność </a:t>
            </a:r>
            <a:r>
              <a:rPr lang="pl-PL" sz="2800" b="1" dirty="0">
                <a:solidFill>
                  <a:srgbClr val="000000"/>
                </a:solidFill>
                <a:latin typeface="Palatino Linotype"/>
              </a:rPr>
              <a:t>(art. 63)</a:t>
            </a:r>
            <a:endParaRPr lang="pl-PL" sz="6000" dirty="0">
              <a:latin typeface="Arial"/>
            </a:endParaRPr>
          </a:p>
          <a:p>
            <a:pPr marL="0" fontAlgn="ctr">
              <a:spcBef>
                <a:spcPts val="0"/>
              </a:spcBef>
            </a:pPr>
            <a:r>
              <a:rPr lang="pl-PL" sz="2800" b="1" dirty="0">
                <a:solidFill>
                  <a:srgbClr val="000000"/>
                </a:solidFill>
                <a:latin typeface="Palatino Linotype"/>
              </a:rPr>
              <a:t>3.</a:t>
            </a:r>
            <a:r>
              <a:rPr lang="pl-PL" sz="2800" dirty="0">
                <a:solidFill>
                  <a:srgbClr val="000000"/>
                </a:solidFill>
                <a:latin typeface="Palatino Linotype"/>
              </a:rPr>
              <a:t> Działania z zakresu współpracy </a:t>
            </a:r>
            <a:r>
              <a:rPr lang="pl-PL" sz="2800" b="1" dirty="0">
                <a:solidFill>
                  <a:srgbClr val="000000"/>
                </a:solidFill>
                <a:latin typeface="Palatino Linotype"/>
              </a:rPr>
              <a:t>(art. 64)</a:t>
            </a:r>
            <a:endParaRPr lang="pl-PL" sz="6000" dirty="0">
              <a:latin typeface="Arial"/>
            </a:endParaRP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ctr">
              <a:spcBef>
                <a:spcPts val="0"/>
              </a:spcBef>
            </a:pPr>
            <a:r>
              <a:rPr lang="pl-PL" sz="1800" b="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  <a:t>Priorytet 4. Zwiększenie zatrudnienia i spójności terytorialnej</a:t>
            </a:r>
            <a:r>
              <a:rPr lang="pl-PL" sz="1100" b="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  <a:t/>
            </a:r>
            <a:br>
              <a:rPr lang="pl-PL" sz="1100" b="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</a:br>
            <a:r>
              <a:rPr lang="pl-PL" sz="1000" dirty="0">
                <a:solidFill>
                  <a:srgbClr val="FF0000"/>
                </a:solidFill>
                <a:effectLst/>
                <a:latin typeface="Palatino Linotype" pitchFamily="18" charset="0"/>
                <a:ea typeface="+mn-ea"/>
                <a:cs typeface="+mn-cs"/>
              </a:rPr>
              <a:t/>
            </a:r>
            <a:br>
              <a:rPr lang="pl-PL" sz="1000" dirty="0">
                <a:solidFill>
                  <a:srgbClr val="FF0000"/>
                </a:solidFill>
                <a:effectLst/>
                <a:latin typeface="Palatino Linotype" pitchFamily="18" charset="0"/>
                <a:ea typeface="+mn-ea"/>
                <a:cs typeface="+mn-cs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36530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ctr"/>
            <a:r>
              <a:rPr lang="pl-PL" b="1" dirty="0"/>
              <a:t>1. </a:t>
            </a:r>
            <a:r>
              <a:rPr lang="pl-PL" dirty="0"/>
              <a:t>Plany produkcji i obrotu </a:t>
            </a:r>
            <a:r>
              <a:rPr lang="pl-PL" b="1" dirty="0"/>
              <a:t>(art. 66)</a:t>
            </a:r>
            <a:endParaRPr lang="pl-PL" dirty="0"/>
          </a:p>
          <a:p>
            <a:pPr fontAlgn="ctr"/>
            <a:r>
              <a:rPr lang="pl-PL" b="1" dirty="0"/>
              <a:t>2. </a:t>
            </a:r>
            <a:r>
              <a:rPr lang="pl-PL" dirty="0"/>
              <a:t>Dopłaty do składowania </a:t>
            </a:r>
            <a:r>
              <a:rPr lang="pl-PL" b="1" dirty="0"/>
              <a:t>(art. 67)</a:t>
            </a:r>
            <a:endParaRPr lang="pl-PL" dirty="0"/>
          </a:p>
          <a:p>
            <a:pPr fontAlgn="ctr"/>
            <a:r>
              <a:rPr lang="pl-PL" b="1" dirty="0"/>
              <a:t>3. </a:t>
            </a:r>
            <a:r>
              <a:rPr lang="pl-PL" dirty="0"/>
              <a:t>Środki dotyczące obrotu </a:t>
            </a:r>
            <a:r>
              <a:rPr lang="pl-PL" b="1" dirty="0"/>
              <a:t>(art. 68)</a:t>
            </a:r>
            <a:endParaRPr lang="pl-PL" dirty="0"/>
          </a:p>
          <a:p>
            <a:pPr fontAlgn="ctr"/>
            <a:r>
              <a:rPr lang="pl-PL" b="1" dirty="0"/>
              <a:t>4. </a:t>
            </a:r>
            <a:r>
              <a:rPr lang="pl-PL" dirty="0"/>
              <a:t>Przetwarzanie produktów rybołówstwa i akwakultury </a:t>
            </a:r>
            <a:r>
              <a:rPr lang="pl-PL" b="1" dirty="0"/>
              <a:t>(art. 69)</a:t>
            </a:r>
            <a:endParaRPr lang="pl-PL" dirty="0"/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ctr">
              <a:spcBef>
                <a:spcPts val="0"/>
              </a:spcBef>
            </a:pPr>
            <a:r>
              <a:rPr lang="pl-PL" sz="1800" b="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  <a:t>Priorytet 5. Wspieranie obrotu i przetwarzania</a:t>
            </a:r>
            <a:r>
              <a:rPr lang="pl-PL" sz="1100" b="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  <a:t/>
            </a:r>
            <a:br>
              <a:rPr lang="pl-PL" sz="1100" b="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66832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ctr"/>
            <a:r>
              <a:rPr lang="pl-PL" b="1" dirty="0"/>
              <a:t>1. </a:t>
            </a:r>
            <a:r>
              <a:rPr lang="pl-PL" dirty="0"/>
              <a:t>Zintegrowany Nadzór Morski</a:t>
            </a:r>
            <a:r>
              <a:rPr lang="pl-PL" b="1" dirty="0"/>
              <a:t> (art. 80.1.a)</a:t>
            </a:r>
            <a:endParaRPr lang="pl-PL" dirty="0"/>
          </a:p>
          <a:p>
            <a:pPr fontAlgn="ctr"/>
            <a:r>
              <a:rPr lang="pl-PL" b="1" dirty="0"/>
              <a:t>2. </a:t>
            </a:r>
            <a:r>
              <a:rPr lang="pl-PL" dirty="0"/>
              <a:t>Promowanie ochrony środowiska morskiego i zrównoważonej eksploatacji zasobów morskich i przybrzeżnych </a:t>
            </a:r>
            <a:r>
              <a:rPr lang="pl-PL" b="1" dirty="0"/>
              <a:t>(art. 80.1.b)</a:t>
            </a:r>
            <a:endParaRPr lang="pl-PL" dirty="0"/>
          </a:p>
          <a:p>
            <a:pPr fontAlgn="ctr"/>
            <a:r>
              <a:rPr lang="pl-PL" b="1" dirty="0"/>
              <a:t>3. </a:t>
            </a:r>
            <a:r>
              <a:rPr lang="pl-PL" dirty="0"/>
              <a:t>Poprawa wiedzy na temat stanu środowiska morskiego</a:t>
            </a:r>
            <a:r>
              <a:rPr lang="pl-PL" b="1" dirty="0"/>
              <a:t> (art. 80.1.c)</a:t>
            </a:r>
            <a:endParaRPr lang="pl-PL" dirty="0"/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ctr">
              <a:spcBef>
                <a:spcPts val="0"/>
              </a:spcBef>
            </a:pPr>
            <a:r>
              <a:rPr lang="pl-PL" sz="1800" b="0" dirty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  <a:t>Priorytet 6. Wspieranie wdrażania ZPM</a:t>
            </a:r>
            <a:r>
              <a:rPr lang="pl-PL" sz="1100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  <a:t/>
            </a:r>
            <a:br>
              <a:rPr lang="pl-PL" sz="1100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  <a:ea typeface="+mn-ea"/>
                <a:cs typeface="+mn-cs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44550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ctr">
              <a:spcBef>
                <a:spcPts val="0"/>
              </a:spcBef>
              <a:buClrTx/>
              <a:buSzTx/>
              <a:buNone/>
            </a:pPr>
            <a:r>
              <a:rPr lang="pl-PL" sz="1800" b="1" dirty="0">
                <a:solidFill>
                  <a:srgbClr val="000000"/>
                </a:solidFill>
                <a:latin typeface="Palatino Linotype" pitchFamily="18" charset="0"/>
              </a:rPr>
              <a:t>1. Pomoc techniczna z inicjatywy państw członkowskich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800" b="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</a:rPr>
              <a:t>7. Pomoc techniczna</a:t>
            </a:r>
            <a:r>
              <a:rPr lang="pl-PL" sz="440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</a:rPr>
              <a:t/>
            </a:r>
            <a:br>
              <a:rPr lang="pl-PL" sz="4400" dirty="0">
                <a:solidFill>
                  <a:srgbClr val="0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Palatino Linotype" pitchFamily="18" charset="0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21275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</TotalTime>
  <Words>758</Words>
  <Application>Microsoft Office PowerPoint</Application>
  <PresentationFormat>Pokaz na ekranie (4:3)</PresentationFormat>
  <Paragraphs>81</Paragraphs>
  <Slides>16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Hol</vt:lpstr>
      <vt:lpstr>PO RYBY 2014-2020 </vt:lpstr>
      <vt:lpstr> Program Operacyjny Rybactwo i Morze na lata 2014-2020 zakłada realizację sześciu priorytetów: </vt:lpstr>
      <vt:lpstr>PO RYBY 2014-2020</vt:lpstr>
      <vt:lpstr>PO RYBY 2014-2020</vt:lpstr>
      <vt:lpstr>PO RYBY 2014-2020</vt:lpstr>
      <vt:lpstr>PO RYBY 2014-2020</vt:lpstr>
      <vt:lpstr>Prezentacja programu PowerPoint</vt:lpstr>
      <vt:lpstr>Priorytet 1. Promowanie rybołówstwa zrównoważonego środowiskowo, zasobooszczędnego, innowacyjnego, konkurencyjnego i opartego na wiedzy  </vt:lpstr>
      <vt:lpstr>Priorytet 1 cd.</vt:lpstr>
      <vt:lpstr>Priorytet 2. Wspieranie akwakultury zrównoważonej środowiskowo, zasobooszczędnej, innowacyjnej, konkurencyjnej i opartej na wiedzy  </vt:lpstr>
      <vt:lpstr>Priorytet  3. Wspieranie wdrażania WPRyb  </vt:lpstr>
      <vt:lpstr> 1. Kontrola i egzekwowanie (art. 76) cd. oraz  2. Gromadzenie danych  (art. 77)  </vt:lpstr>
      <vt:lpstr>Priorytet 4. Zwiększenie zatrudnienia i spójności terytorialnej  </vt:lpstr>
      <vt:lpstr>Priorytet 5. Wspieranie obrotu i przetwarzania </vt:lpstr>
      <vt:lpstr>Priorytet 6. Wspieranie wdrażania ZPM </vt:lpstr>
      <vt:lpstr>7. Pomoc techniczna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 RYBY 2014-2020</dc:title>
  <dc:creator>Malwina Kleszcz</dc:creator>
  <cp:lastModifiedBy>Malwina Kleszcz</cp:lastModifiedBy>
  <cp:revision>5</cp:revision>
  <cp:lastPrinted>2016-04-04T07:22:24Z</cp:lastPrinted>
  <dcterms:created xsi:type="dcterms:W3CDTF">2016-04-04T06:32:30Z</dcterms:created>
  <dcterms:modified xsi:type="dcterms:W3CDTF">2016-04-04T07:23:25Z</dcterms:modified>
</cp:coreProperties>
</file>