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1" r:id="rId6"/>
    <p:sldId id="262" r:id="rId7"/>
    <p:sldId id="268" r:id="rId8"/>
    <p:sldId id="264" r:id="rId9"/>
    <p:sldId id="265" r:id="rId10"/>
    <p:sldId id="267" r:id="rId11"/>
  </p:sldIdLst>
  <p:sldSz cx="12192000" cy="6858000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90BD1E2-1B28-4027-B9E0-858781E58AE4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6858A1E-3844-4605-B47D-20990DB7C06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82873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133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E8FFD7-962E-4F82-A488-AF3645EDA7B0}" type="slidenum">
              <a:rPr lang="pl-PL" altLang="pl-PL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pl-PL" altLang="pl-PL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209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474C0-3599-4E19-B6B5-9739AD132A0E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84933-A189-4F48-99AC-0608EB101E0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9690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EDE22-BA2A-4345-A373-A3ACED1592A5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FAF6B-50FC-4725-AE48-CB933E1039A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0550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CB083-5A96-420E-A361-ACC31907D1BD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51D6B-0530-43B1-8A6C-7007447174A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498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71C48-B810-434D-AACA-02C5D50CAE27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675FB-C1F8-4675-90A0-0698965DF4B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9021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B3BD7-E820-48CF-B4BD-F5620909B39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38402-58D2-4FB1-88B8-36B53D42CBC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211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75552-886B-422F-B955-B76DC328182D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9A1E3-3CDA-47C2-88F1-16C8B5B5F7D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030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0AE6E-22DB-4728-AA68-F846C3E18418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86C04-2E8F-4366-8123-8B92364880F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3713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8BEF9-3AF0-4423-8FE7-BFDBB48E6BF4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85DE9-0F1F-4F8B-AED1-2506FD57B4B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606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4EB28-C427-4DF2-B7F0-C871EE23F409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2EC48-FA2C-4CCF-A134-F28DB1E50FF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5325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FF562-544D-4E99-AADF-E1FA09BCE93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55EDD-CF62-4E50-85B3-AC25FD64CCD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656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CD084-9F3B-4A4B-8808-B40C1952C819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F87AB-DF4F-4861-B57E-DAFEE9BD1CE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2983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AF63E2-519A-4F4B-BBD7-1E45FE67BB6B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250E234-2257-4B5D-8ED0-4CC34B77B2F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www.laury.rig.katowice.pl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ongresmsp.eu/" TargetMode="External"/><Relationship Id="rId5" Type="http://schemas.openxmlformats.org/officeDocument/2006/relationships/hyperlink" Target="http://www.rig.katowice.pl/" TargetMode="External"/><Relationship Id="rId4" Type="http://schemas.openxmlformats.org/officeDocument/2006/relationships/hyperlink" Target="mailto:rig@rig.katowice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19113" y="2801938"/>
            <a:ext cx="11150600" cy="2995612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l-PL" altLang="pl-PL" sz="3200" b="1" dirty="0" smtClean="0">
              <a:solidFill>
                <a:srgbClr val="17375E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altLang="pl-PL" sz="4300" b="1" dirty="0" smtClean="0">
                <a:solidFill>
                  <a:srgbClr val="17375E"/>
                </a:solidFill>
              </a:rPr>
              <a:t>Izba gospodarcza-model współpracy i sukcesu MŚP</a:t>
            </a:r>
            <a:br>
              <a:rPr lang="pl-PL" altLang="pl-PL" sz="4300" b="1" dirty="0" smtClean="0">
                <a:solidFill>
                  <a:srgbClr val="17375E"/>
                </a:solidFill>
              </a:rPr>
            </a:br>
            <a:r>
              <a:rPr lang="pl-PL" altLang="pl-PL" sz="4300" b="1" dirty="0" smtClean="0">
                <a:solidFill>
                  <a:srgbClr val="17375E"/>
                </a:solidFill>
              </a:rPr>
              <a:t/>
            </a:r>
            <a:br>
              <a:rPr lang="pl-PL" altLang="pl-PL" sz="4300" b="1" dirty="0" smtClean="0">
                <a:solidFill>
                  <a:srgbClr val="17375E"/>
                </a:solidFill>
              </a:rPr>
            </a:br>
            <a:r>
              <a:rPr lang="pl-PL" altLang="pl-PL" sz="3200" b="1" dirty="0" smtClean="0">
                <a:solidFill>
                  <a:srgbClr val="17375E"/>
                </a:solidFill>
              </a:rPr>
              <a:t/>
            </a:r>
            <a:br>
              <a:rPr lang="pl-PL" altLang="pl-PL" sz="3200" b="1" dirty="0" smtClean="0">
                <a:solidFill>
                  <a:srgbClr val="17375E"/>
                </a:solidFill>
              </a:rPr>
            </a:br>
            <a:r>
              <a:rPr lang="pl-PL" altLang="pl-PL" i="1" dirty="0" smtClean="0">
                <a:solidFill>
                  <a:schemeClr val="accent1">
                    <a:lumMod val="50000"/>
                  </a:schemeClr>
                </a:solidFill>
              </a:rPr>
              <a:t>Konferencja dot. rozwoju biznesu w oparciu o współpracę międzynarodową</a:t>
            </a:r>
            <a:br>
              <a:rPr lang="pl-PL" altLang="pl-PL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pl-PL" altLang="pl-PL" sz="2200" i="1" dirty="0" smtClean="0">
                <a:solidFill>
                  <a:schemeClr val="accent1">
                    <a:lumMod val="50000"/>
                  </a:schemeClr>
                </a:solidFill>
              </a:rPr>
              <a:t>organizowana przez Stowarzyszenie Lokalna Grupa Rybacka Bielska Kraina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i="1" dirty="0" smtClean="0">
                <a:solidFill>
                  <a:schemeClr val="accent1">
                    <a:lumMod val="50000"/>
                  </a:schemeClr>
                </a:solidFill>
              </a:rPr>
              <a:t>7 listopada 2014</a:t>
            </a:r>
            <a:br>
              <a:rPr lang="pl-PL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pl-PL" i="1" dirty="0" smtClean="0">
                <a:solidFill>
                  <a:schemeClr val="accent1">
                    <a:lumMod val="50000"/>
                  </a:schemeClr>
                </a:solidFill>
              </a:rPr>
              <a:t>Czechowice-Dziedzice</a:t>
            </a:r>
          </a:p>
        </p:txBody>
      </p:sp>
      <p:pic>
        <p:nvPicPr>
          <p:cNvPr id="3075" name="Obraz 4" descr="head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8" y="157163"/>
            <a:ext cx="91440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1901825" y="1425575"/>
            <a:ext cx="8439150" cy="4699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l-PL" sz="24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LICZBA I STRUKTURA MŚP</a:t>
            </a:r>
          </a:p>
        </p:txBody>
      </p:sp>
      <p:pic>
        <p:nvPicPr>
          <p:cNvPr id="4099" name="Obraz 4" descr="head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49825" cy="13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ymbol zastępczy zawartości 2"/>
          <p:cNvSpPr txBox="1">
            <a:spLocks/>
          </p:cNvSpPr>
          <p:nvPr/>
        </p:nvSpPr>
        <p:spPr>
          <a:xfrm>
            <a:off x="1695450" y="1874838"/>
            <a:ext cx="8424863" cy="49688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pl-PL" sz="1800" b="1" kern="0" dirty="0" smtClean="0">
                <a:solidFill>
                  <a:srgbClr val="002060"/>
                </a:solidFill>
              </a:rPr>
              <a:t>EUROPA</a:t>
            </a:r>
            <a:r>
              <a:rPr lang="pl-PL" sz="1800" kern="0" dirty="0" smtClean="0">
                <a:solidFill>
                  <a:srgbClr val="002060"/>
                </a:solidFill>
              </a:rPr>
              <a:t> </a:t>
            </a:r>
          </a:p>
          <a:p>
            <a:pPr>
              <a:defRPr/>
            </a:pPr>
            <a:r>
              <a:rPr lang="pl-PL" sz="1800" kern="0" dirty="0" smtClean="0">
                <a:solidFill>
                  <a:srgbClr val="002060"/>
                </a:solidFill>
              </a:rPr>
              <a:t>99,8% wszystkich przedsiębiorstw stanowią mikro, makro i średnie firmy;</a:t>
            </a:r>
          </a:p>
          <a:p>
            <a:pPr>
              <a:defRPr/>
            </a:pPr>
            <a:r>
              <a:rPr lang="pl-PL" sz="1800" kern="0" dirty="0">
                <a:solidFill>
                  <a:srgbClr val="002060"/>
                </a:solidFill>
              </a:rPr>
              <a:t>w</a:t>
            </a:r>
            <a:r>
              <a:rPr lang="pl-PL" sz="1800" kern="0" dirty="0" smtClean="0">
                <a:solidFill>
                  <a:srgbClr val="002060"/>
                </a:solidFill>
              </a:rPr>
              <a:t>śród nich 92,2% stanowią mikroprzedsiębiorstwa;</a:t>
            </a:r>
          </a:p>
          <a:p>
            <a:pPr>
              <a:defRPr/>
            </a:pPr>
            <a:r>
              <a:rPr lang="pl-PL" sz="1800" kern="0" dirty="0">
                <a:solidFill>
                  <a:srgbClr val="002060"/>
                </a:solidFill>
              </a:rPr>
              <a:t>w</a:t>
            </a:r>
            <a:r>
              <a:rPr lang="pl-PL" sz="1800" kern="0" dirty="0" smtClean="0">
                <a:solidFill>
                  <a:srgbClr val="002060"/>
                </a:solidFill>
              </a:rPr>
              <a:t>skaźnik przedsiębiorczości w Europie: Portugalia 80, Włochy 65, Rumunia 10, Słowacja -11,5;</a:t>
            </a:r>
          </a:p>
          <a:p>
            <a:pPr>
              <a:defRPr/>
            </a:pPr>
            <a:r>
              <a:rPr lang="pl-PL" sz="1800" kern="0" dirty="0">
                <a:solidFill>
                  <a:srgbClr val="002060"/>
                </a:solidFill>
              </a:rPr>
              <a:t>z</a:t>
            </a:r>
            <a:r>
              <a:rPr lang="pl-PL" sz="1800" kern="0" dirty="0" smtClean="0">
                <a:solidFill>
                  <a:srgbClr val="002060"/>
                </a:solidFill>
              </a:rPr>
              <a:t>atrudnienie w sektorze MŚP: 64% wszystkich pracujących w UE-27;</a:t>
            </a:r>
          </a:p>
          <a:p>
            <a:pPr>
              <a:defRPr/>
            </a:pPr>
            <a:r>
              <a:rPr lang="pl-PL" sz="1800" kern="0" dirty="0">
                <a:solidFill>
                  <a:srgbClr val="002060"/>
                </a:solidFill>
              </a:rPr>
              <a:t>z</a:t>
            </a:r>
            <a:r>
              <a:rPr lang="pl-PL" sz="1800" kern="0" dirty="0" smtClean="0">
                <a:solidFill>
                  <a:srgbClr val="002060"/>
                </a:solidFill>
              </a:rPr>
              <a:t>atrudnienie w sektorze MŚP w starej 15-ce UE ok. 70%;</a:t>
            </a:r>
          </a:p>
          <a:p>
            <a:pPr>
              <a:defRPr/>
            </a:pPr>
            <a:r>
              <a:rPr lang="pl-PL" sz="1800" kern="0" dirty="0">
                <a:solidFill>
                  <a:srgbClr val="002060"/>
                </a:solidFill>
              </a:rPr>
              <a:t>u</a:t>
            </a:r>
            <a:r>
              <a:rPr lang="pl-PL" sz="1800" kern="0" dirty="0" smtClean="0">
                <a:solidFill>
                  <a:srgbClr val="002060"/>
                </a:solidFill>
              </a:rPr>
              <a:t>dział MŚP w PKB ok. 60%.</a:t>
            </a:r>
            <a:endParaRPr lang="pl-PL" sz="1800" b="1" kern="0" dirty="0" smtClean="0">
              <a:solidFill>
                <a:srgbClr val="00206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pl-PL" sz="1800" b="1" kern="0" dirty="0" smtClean="0">
                <a:solidFill>
                  <a:srgbClr val="002060"/>
                </a:solidFill>
              </a:rPr>
              <a:t>POLSKA</a:t>
            </a:r>
          </a:p>
          <a:p>
            <a:pPr>
              <a:defRPr/>
            </a:pPr>
            <a:r>
              <a:rPr lang="pl-PL" sz="1800" kern="0" dirty="0" smtClean="0">
                <a:solidFill>
                  <a:srgbClr val="002060"/>
                </a:solidFill>
              </a:rPr>
              <a:t>99,8% - mikro, małe i średnie przedsiębiorstwa;</a:t>
            </a:r>
          </a:p>
          <a:p>
            <a:pPr>
              <a:defRPr/>
            </a:pPr>
            <a:r>
              <a:rPr lang="pl-PL" sz="1800" kern="0" dirty="0">
                <a:solidFill>
                  <a:srgbClr val="002060"/>
                </a:solidFill>
              </a:rPr>
              <a:t>w</a:t>
            </a:r>
            <a:r>
              <a:rPr lang="pl-PL" sz="1800" kern="0" dirty="0" smtClean="0">
                <a:solidFill>
                  <a:srgbClr val="002060"/>
                </a:solidFill>
              </a:rPr>
              <a:t>śród nich 95,7% stanowią mikro firmy;</a:t>
            </a:r>
          </a:p>
          <a:p>
            <a:pPr>
              <a:defRPr/>
            </a:pPr>
            <a:r>
              <a:rPr lang="pl-PL" sz="1800" kern="0" dirty="0">
                <a:solidFill>
                  <a:srgbClr val="002060"/>
                </a:solidFill>
              </a:rPr>
              <a:t>w</a:t>
            </a:r>
            <a:r>
              <a:rPr lang="pl-PL" sz="1800" kern="0" dirty="0" smtClean="0">
                <a:solidFill>
                  <a:srgbClr val="002060"/>
                </a:solidFill>
              </a:rPr>
              <a:t>skaźnik przedsiębiorczości w Polsce: 40;</a:t>
            </a:r>
          </a:p>
          <a:p>
            <a:pPr>
              <a:defRPr/>
            </a:pPr>
            <a:r>
              <a:rPr lang="pl-PL" sz="1800" kern="0" dirty="0">
                <a:solidFill>
                  <a:srgbClr val="002060"/>
                </a:solidFill>
              </a:rPr>
              <a:t>z</a:t>
            </a:r>
            <a:r>
              <a:rPr lang="pl-PL" sz="1800" kern="0" dirty="0" smtClean="0">
                <a:solidFill>
                  <a:srgbClr val="002060"/>
                </a:solidFill>
              </a:rPr>
              <a:t>atrudnienie w sektorze MŚP: 6,6 mln. tj. 60%;</a:t>
            </a:r>
          </a:p>
          <a:p>
            <a:pPr>
              <a:defRPr/>
            </a:pPr>
            <a:r>
              <a:rPr lang="pl-PL" sz="1800" kern="0" dirty="0">
                <a:solidFill>
                  <a:srgbClr val="002060"/>
                </a:solidFill>
              </a:rPr>
              <a:t>u</a:t>
            </a:r>
            <a:r>
              <a:rPr lang="pl-PL" sz="1800" kern="0" dirty="0" smtClean="0">
                <a:solidFill>
                  <a:srgbClr val="002060"/>
                </a:solidFill>
              </a:rPr>
              <a:t>dział MŚP w PKB ok. 50%.</a:t>
            </a:r>
          </a:p>
          <a:p>
            <a:pPr marL="0" indent="0">
              <a:buFontTx/>
              <a:buNone/>
              <a:defRPr/>
            </a:pPr>
            <a:r>
              <a:rPr lang="pl-PL" sz="1800" b="1" kern="0" dirty="0" smtClean="0">
                <a:solidFill>
                  <a:schemeClr val="bg2">
                    <a:lumMod val="75000"/>
                  </a:schemeClr>
                </a:solidFill>
                <a:latin typeface="Trebuchet MS" pitchFamily="34" charset="0"/>
              </a:rPr>
              <a:t>							    </a:t>
            </a:r>
            <a:r>
              <a:rPr lang="pl-PL" sz="1000" b="1" i="1" kern="0" dirty="0" smtClean="0">
                <a:solidFill>
                  <a:schemeClr val="bg2">
                    <a:lumMod val="75000"/>
                  </a:schemeClr>
                </a:solidFill>
              </a:rPr>
              <a:t>dane z grudnia 2013 roku</a:t>
            </a:r>
            <a:endParaRPr lang="pl-PL" sz="1800" b="1" i="1" kern="0" dirty="0" smtClean="0">
              <a:solidFill>
                <a:schemeClr val="bg2">
                  <a:lumMod val="75000"/>
                </a:schemeClr>
              </a:solidFill>
              <a:latin typeface="Trebuchet MS" pitchFamily="34" charset="0"/>
            </a:endParaRPr>
          </a:p>
          <a:p>
            <a:pPr>
              <a:defRPr/>
            </a:pPr>
            <a:endParaRPr lang="pl-PL" sz="1600" i="1" kern="0" dirty="0" smtClean="0">
              <a:solidFill>
                <a:schemeClr val="bg2">
                  <a:lumMod val="75000"/>
                </a:schemeClr>
              </a:solidFill>
              <a:latin typeface="Trebuchet MS" pitchFamily="34" charset="0"/>
            </a:endParaRPr>
          </a:p>
          <a:p>
            <a:pPr>
              <a:defRPr/>
            </a:pPr>
            <a:endParaRPr lang="pl-PL" sz="2000" b="1" kern="0" dirty="0" smtClean="0">
              <a:solidFill>
                <a:schemeClr val="bg2">
                  <a:lumMod val="75000"/>
                </a:schemeClr>
              </a:solidFill>
              <a:latin typeface="Trebuchet MS" pitchFamily="34" charset="0"/>
            </a:endParaRPr>
          </a:p>
          <a:p>
            <a:pPr marL="0" indent="0">
              <a:buFontTx/>
              <a:buNone/>
              <a:defRPr/>
            </a:pPr>
            <a:endParaRPr lang="pl-PL" kern="0" dirty="0" smtClean="0"/>
          </a:p>
          <a:p>
            <a:pPr>
              <a:defRPr/>
            </a:pPr>
            <a:endParaRPr lang="pl-PL" kern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1"/>
          <p:cNvSpPr>
            <a:spLocks noChangeArrowheads="1"/>
          </p:cNvSpPr>
          <p:nvPr/>
        </p:nvSpPr>
        <p:spPr bwMode="auto">
          <a:xfrm>
            <a:off x="1931988" y="768350"/>
            <a:ext cx="7678737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000" b="1">
                <a:solidFill>
                  <a:srgbClr val="002060"/>
                </a:solidFill>
                <a:cs typeface="Arial" panose="020B0604020202020204" pitchFamily="34" charset="0"/>
              </a:rPr>
              <a:t>Małe i średnie przedsiębiorstwa MŚP odgrywają znaczącą rolę </a:t>
            </a:r>
            <a:br>
              <a:rPr lang="pl-PL" altLang="pl-PL" sz="2000" b="1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pl-PL" altLang="pl-PL" sz="2000" b="1">
                <a:solidFill>
                  <a:srgbClr val="002060"/>
                </a:solidFill>
                <a:cs typeface="Arial" panose="020B0604020202020204" pitchFamily="34" charset="0"/>
              </a:rPr>
              <a:t>w rozwoju gospodarczym Polski i Unii Europejskiej  </a:t>
            </a:r>
            <a:br>
              <a:rPr lang="pl-PL" altLang="pl-PL" sz="2000" b="1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pl-PL" altLang="pl-PL" sz="2000" b="1">
                <a:solidFill>
                  <a:srgbClr val="002060"/>
                </a:solidFill>
                <a:cs typeface="Arial" panose="020B0604020202020204" pitchFamily="34" charset="0"/>
              </a:rPr>
              <a:t>(23 mln podmiotów sektora MŚP w UE, ponad 1,6 mln w Polsce)</a:t>
            </a:r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797050" y="2063750"/>
            <a:ext cx="8208963" cy="489743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Aft>
                <a:spcPts val="600"/>
              </a:spcAft>
              <a:buFontTx/>
              <a:buNone/>
              <a:defRPr/>
            </a:pPr>
            <a:r>
              <a:rPr lang="pl-PL" sz="1800" b="1" kern="0" dirty="0" smtClean="0">
                <a:solidFill>
                  <a:srgbClr val="002060"/>
                </a:solidFill>
              </a:rPr>
              <a:t>Mikro, małe i średnie przedsiębiorstwa generują:</a:t>
            </a:r>
          </a:p>
          <a:p>
            <a:pPr marL="457200" indent="-457200" algn="just">
              <a:spcAft>
                <a:spcPts val="600"/>
              </a:spcAft>
              <a:defRPr/>
            </a:pPr>
            <a:r>
              <a:rPr lang="pl-PL" sz="1800" kern="0" dirty="0">
                <a:solidFill>
                  <a:srgbClr val="002060"/>
                </a:solidFill>
              </a:rPr>
              <a:t>P</a:t>
            </a:r>
            <a:r>
              <a:rPr lang="pl-PL" sz="1800" kern="0" dirty="0" smtClean="0">
                <a:solidFill>
                  <a:srgbClr val="002060"/>
                </a:solidFill>
              </a:rPr>
              <a:t>owstawanie </a:t>
            </a:r>
            <a:r>
              <a:rPr lang="pl-PL" sz="1800" b="1" kern="0" dirty="0" smtClean="0">
                <a:solidFill>
                  <a:srgbClr val="002060"/>
                </a:solidFill>
              </a:rPr>
              <a:t>nowych miejsc pracy</a:t>
            </a:r>
            <a:r>
              <a:rPr lang="pl-PL" sz="1800" kern="0" dirty="0" smtClean="0">
                <a:solidFill>
                  <a:srgbClr val="002060"/>
                </a:solidFill>
              </a:rPr>
              <a:t> i wynikające z tego zmniejszenie bezrobocia </a:t>
            </a:r>
            <a:br>
              <a:rPr lang="pl-PL" sz="1800" kern="0" dirty="0" smtClean="0">
                <a:solidFill>
                  <a:srgbClr val="002060"/>
                </a:solidFill>
              </a:rPr>
            </a:br>
            <a:r>
              <a:rPr lang="pl-PL" sz="1800" kern="0" dirty="0" smtClean="0">
                <a:solidFill>
                  <a:srgbClr val="002060"/>
                </a:solidFill>
              </a:rPr>
              <a:t>i korzyści budżetowe, </a:t>
            </a:r>
          </a:p>
          <a:p>
            <a:pPr marL="457200" indent="-457200" algn="just">
              <a:spcAft>
                <a:spcPts val="600"/>
              </a:spcAft>
              <a:defRPr/>
            </a:pPr>
            <a:r>
              <a:rPr lang="pl-PL" sz="1800" kern="0" dirty="0" smtClean="0">
                <a:solidFill>
                  <a:srgbClr val="002060"/>
                </a:solidFill>
              </a:rPr>
              <a:t>Powstawanie </a:t>
            </a:r>
            <a:r>
              <a:rPr lang="pl-PL" sz="1800" b="1" kern="0" dirty="0" smtClean="0">
                <a:solidFill>
                  <a:srgbClr val="002060"/>
                </a:solidFill>
              </a:rPr>
              <a:t>ducha przedsiębiorczości </a:t>
            </a:r>
            <a:r>
              <a:rPr lang="pl-PL" sz="1800" kern="0" dirty="0" smtClean="0">
                <a:solidFill>
                  <a:srgbClr val="002060"/>
                </a:solidFill>
              </a:rPr>
              <a:t>na obszarze o wysokiej koncentracji przedsiębiorstw,</a:t>
            </a:r>
          </a:p>
          <a:p>
            <a:pPr marL="457200" indent="-457200" algn="just">
              <a:spcAft>
                <a:spcPts val="600"/>
              </a:spcAft>
              <a:defRPr/>
            </a:pPr>
            <a:r>
              <a:rPr lang="pl-PL" sz="1800" kern="0" dirty="0" smtClean="0">
                <a:solidFill>
                  <a:srgbClr val="002060"/>
                </a:solidFill>
              </a:rPr>
              <a:t>Działanie w bardziej </a:t>
            </a:r>
            <a:r>
              <a:rPr lang="pl-PL" sz="1800" b="1" kern="0" dirty="0" smtClean="0">
                <a:solidFill>
                  <a:srgbClr val="002060"/>
                </a:solidFill>
              </a:rPr>
              <a:t>konkurencyjnych strukturach </a:t>
            </a:r>
            <a:r>
              <a:rPr lang="pl-PL" sz="1800" kern="0" dirty="0" smtClean="0">
                <a:solidFill>
                  <a:srgbClr val="002060"/>
                </a:solidFill>
              </a:rPr>
              <a:t>niż duże przedsiębiorstwa, czego skutkiem jest bardziej </a:t>
            </a:r>
            <a:r>
              <a:rPr lang="pl-PL" sz="1800" b="1" kern="0" dirty="0" smtClean="0">
                <a:solidFill>
                  <a:srgbClr val="002060"/>
                </a:solidFill>
              </a:rPr>
              <a:t>efektywne wykorzystanie środków produkcji</a:t>
            </a:r>
            <a:r>
              <a:rPr lang="pl-PL" sz="1800" kern="0" dirty="0" smtClean="0">
                <a:solidFill>
                  <a:srgbClr val="002060"/>
                </a:solidFill>
              </a:rPr>
              <a:t>, </a:t>
            </a:r>
          </a:p>
          <a:p>
            <a:pPr marL="457200" indent="-457200" algn="just">
              <a:spcAft>
                <a:spcPts val="600"/>
              </a:spcAft>
              <a:defRPr/>
            </a:pPr>
            <a:r>
              <a:rPr lang="pl-PL" sz="1800" kern="0" dirty="0" smtClean="0">
                <a:solidFill>
                  <a:srgbClr val="002060"/>
                </a:solidFill>
              </a:rPr>
              <a:t>Większą </a:t>
            </a:r>
            <a:r>
              <a:rPr lang="pl-PL" sz="1800" b="1" kern="0" dirty="0" smtClean="0">
                <a:solidFill>
                  <a:srgbClr val="002060"/>
                </a:solidFill>
              </a:rPr>
              <a:t>motywację</a:t>
            </a:r>
            <a:r>
              <a:rPr lang="pl-PL" sz="1800" kern="0" dirty="0" smtClean="0">
                <a:solidFill>
                  <a:srgbClr val="002060"/>
                </a:solidFill>
              </a:rPr>
              <a:t>, wpływającą na większą zdolność do adaptacji w nowych warunkach rynkowych,</a:t>
            </a:r>
          </a:p>
          <a:p>
            <a:pPr marL="457200" indent="-457200" algn="just">
              <a:spcAft>
                <a:spcPts val="600"/>
              </a:spcAft>
              <a:defRPr/>
            </a:pPr>
            <a:r>
              <a:rPr lang="pl-PL" sz="1800" kern="0" dirty="0" smtClean="0">
                <a:solidFill>
                  <a:srgbClr val="002060"/>
                </a:solidFill>
              </a:rPr>
              <a:t>Większą </a:t>
            </a:r>
            <a:r>
              <a:rPr lang="pl-PL" sz="1800" b="1" kern="0" dirty="0" smtClean="0">
                <a:solidFill>
                  <a:srgbClr val="002060"/>
                </a:solidFill>
              </a:rPr>
              <a:t>elastyczność</a:t>
            </a:r>
            <a:r>
              <a:rPr lang="pl-PL" sz="1800" kern="0" dirty="0" smtClean="0">
                <a:solidFill>
                  <a:srgbClr val="002060"/>
                </a:solidFill>
              </a:rPr>
              <a:t>, ze względu na rozmiar firmy,</a:t>
            </a:r>
          </a:p>
          <a:p>
            <a:pPr marL="457200" indent="-457200" algn="just">
              <a:spcAft>
                <a:spcPts val="600"/>
              </a:spcAft>
              <a:defRPr/>
            </a:pPr>
            <a:r>
              <a:rPr lang="pl-PL" sz="1800" kern="0" dirty="0" smtClean="0">
                <a:solidFill>
                  <a:srgbClr val="002060"/>
                </a:solidFill>
              </a:rPr>
              <a:t>Wyższą </a:t>
            </a:r>
            <a:r>
              <a:rPr lang="pl-PL" sz="1800" b="1" kern="0" dirty="0" smtClean="0">
                <a:solidFill>
                  <a:srgbClr val="002060"/>
                </a:solidFill>
              </a:rPr>
              <a:t>innowacyjność,</a:t>
            </a:r>
          </a:p>
          <a:p>
            <a:pPr marL="457200" indent="-457200" algn="just">
              <a:spcAft>
                <a:spcPts val="600"/>
              </a:spcAft>
              <a:defRPr/>
            </a:pPr>
            <a:r>
              <a:rPr lang="pl-PL" sz="1800" b="1" kern="0" dirty="0" smtClean="0">
                <a:solidFill>
                  <a:srgbClr val="002060"/>
                </a:solidFill>
              </a:rPr>
              <a:t>Inwestycje</a:t>
            </a:r>
            <a:r>
              <a:rPr lang="pl-PL" sz="1800" kern="0" dirty="0" smtClean="0">
                <a:solidFill>
                  <a:srgbClr val="002060"/>
                </a:solidFill>
              </a:rPr>
              <a:t>, które powiększają zasoby kapitału w regionie, przyczyniając się </a:t>
            </a:r>
            <a:br>
              <a:rPr lang="pl-PL" sz="1800" kern="0" dirty="0" smtClean="0">
                <a:solidFill>
                  <a:srgbClr val="002060"/>
                </a:solidFill>
              </a:rPr>
            </a:br>
            <a:r>
              <a:rPr lang="pl-PL" sz="1800" kern="0" dirty="0" smtClean="0">
                <a:solidFill>
                  <a:srgbClr val="002060"/>
                </a:solidFill>
              </a:rPr>
              <a:t>do budowania wartości dodatniej. </a:t>
            </a:r>
          </a:p>
        </p:txBody>
      </p:sp>
      <p:pic>
        <p:nvPicPr>
          <p:cNvPr id="5124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163"/>
            <a:ext cx="1646238" cy="111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rostokąt 5"/>
          <p:cNvSpPr/>
          <p:nvPr/>
        </p:nvSpPr>
        <p:spPr>
          <a:xfrm>
            <a:off x="10377488" y="6519863"/>
            <a:ext cx="1531937" cy="2460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000" b="1" i="1" kern="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dane z grudnia 2013 roku</a:t>
            </a:r>
            <a:endParaRPr lang="pl-PL" sz="1000" b="1" i="1" kern="0" dirty="0">
              <a:solidFill>
                <a:schemeClr val="bg2">
                  <a:lumMod val="75000"/>
                </a:schemeClr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raz 4" descr="heade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0"/>
            <a:ext cx="4437063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Prostokąt 1"/>
          <p:cNvSpPr>
            <a:spLocks noChangeArrowheads="1"/>
          </p:cNvSpPr>
          <p:nvPr/>
        </p:nvSpPr>
        <p:spPr bwMode="auto">
          <a:xfrm>
            <a:off x="2270125" y="1225550"/>
            <a:ext cx="6985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000" b="1">
                <a:solidFill>
                  <a:srgbClr val="002060"/>
                </a:solidFill>
                <a:cs typeface="Arial" panose="020B0604020202020204" pitchFamily="34" charset="0"/>
              </a:rPr>
              <a:t>Wybrane bariery w rozwoju MŚP</a:t>
            </a:r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392238" y="1711325"/>
            <a:ext cx="8301037" cy="466883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800" kern="0" dirty="0" smtClean="0">
                <a:solidFill>
                  <a:srgbClr val="002060"/>
                </a:solidFill>
              </a:rPr>
              <a:t>Brak systemu tworzenia dobrego prawa i spójnej polityki gospodarczej.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800" kern="0" dirty="0" smtClean="0">
                <a:solidFill>
                  <a:srgbClr val="002060"/>
                </a:solidFill>
              </a:rPr>
              <a:t>Nieprzejrzysty i nieczytelny system podatkowy zwiększający ryzyko działalności.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800" kern="0" dirty="0" smtClean="0">
                <a:solidFill>
                  <a:srgbClr val="002060"/>
                </a:solidFill>
              </a:rPr>
              <a:t>Wysokie pozapłacowe koszty pracy i nieelastyczne prawo pracy.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800" kern="0" dirty="0" smtClean="0">
                <a:solidFill>
                  <a:srgbClr val="002060"/>
                </a:solidFill>
              </a:rPr>
              <a:t>Istnienie szarej strefy, która dla firm działających legalnie oznacza obniżenie konkurencyjności.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800" kern="0" dirty="0">
                <a:solidFill>
                  <a:srgbClr val="002060"/>
                </a:solidFill>
              </a:rPr>
              <a:t>Konkurencja ze strony uprzywilejowanych przedsiębiorstw.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800" kern="0" dirty="0" smtClean="0">
                <a:solidFill>
                  <a:srgbClr val="002060"/>
                </a:solidFill>
              </a:rPr>
              <a:t>Słaba współpraca nauki z biznesem.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800" kern="0" dirty="0" smtClean="0">
                <a:solidFill>
                  <a:srgbClr val="002060"/>
                </a:solidFill>
              </a:rPr>
              <a:t>Niska poziom internacjonalizacji polskich MŚP.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800" kern="0" dirty="0" smtClean="0">
                <a:solidFill>
                  <a:srgbClr val="002060"/>
                </a:solidFill>
              </a:rPr>
              <a:t>Ograniczony dostęp do finansowania innowacji.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800" kern="0" dirty="0">
                <a:solidFill>
                  <a:srgbClr val="002060"/>
                </a:solidFill>
              </a:rPr>
              <a:t>Zatory płatnicze.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800" kern="0" dirty="0" smtClean="0">
                <a:solidFill>
                  <a:srgbClr val="002060"/>
                </a:solidFill>
              </a:rPr>
              <a:t>Trudności w znalezieniu wykwalifikowanej kadry.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800" kern="0" dirty="0" smtClean="0">
                <a:solidFill>
                  <a:srgbClr val="002060"/>
                </a:solidFill>
              </a:rPr>
              <a:t>Niewystarczające kompetencje właścicieli MŚP w zakresie m.in. zarządzania strategicznego i zarządzania ryzykiem.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endParaRPr lang="pl-PL" sz="1800" kern="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rostokąt 3"/>
          <p:cNvSpPr>
            <a:spLocks noChangeArrowheads="1"/>
          </p:cNvSpPr>
          <p:nvPr/>
        </p:nvSpPr>
        <p:spPr bwMode="auto">
          <a:xfrm>
            <a:off x="1766888" y="155575"/>
            <a:ext cx="9655175" cy="621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400" b="1" i="1" u="sng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sz="2400" b="1" i="1" u="sng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400" b="1" i="1" u="sng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Europejski Kongres Małych i Średnich Przedsiębiorstw</a:t>
            </a:r>
            <a:endParaRPr lang="pl-PL" altLang="pl-PL" sz="1600">
              <a:solidFill>
                <a:srgbClr val="1F4E79"/>
              </a:solidFill>
              <a:latin typeface="Verdana" panose="020B060403050404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400" b="1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sz="1400" b="1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1400" b="1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Najważniejsze wydarzenie gospodarcze w Europie dedykowane sektorowi małych i średnich przedsiębiorstw. Każdego roku o możliwościach rozwoju i wyzwaniach, jakie stoją przed przedsiębiorcami dyskutują najważniejsze osoby w państwie, osobistości ze świata nauki, polityki i gospodarki, delegacje zagraniczne z kilkudziesięciu państw i osoby prowadzące działalność gospodarczą.</a:t>
            </a:r>
            <a:endParaRPr lang="pl-PL" altLang="pl-PL" sz="1400" b="1">
              <a:solidFill>
                <a:srgbClr val="1F4E79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800">
              <a:solidFill>
                <a:srgbClr val="1F4E79"/>
              </a:solidFill>
              <a:latin typeface="Verdana" panose="020B060403050404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u="sng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CZTERY EDYCJE Kongresu to: </a:t>
            </a:r>
            <a:r>
              <a:rPr lang="pl-PL" altLang="pl-PL" sz="1800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sz="1800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1800" b="1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blisko 1000</a:t>
            </a:r>
            <a:r>
              <a:rPr lang="pl-PL" altLang="pl-PL" sz="1800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ekspertów</a:t>
            </a:r>
            <a:r>
              <a:rPr lang="pl-PL" altLang="pl-PL" sz="1800" b="1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13 </a:t>
            </a:r>
            <a:r>
              <a:rPr lang="pl-PL" altLang="pl-PL" sz="1800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dni</a:t>
            </a:r>
            <a:r>
              <a:rPr lang="pl-PL" altLang="pl-PL" sz="1800" b="1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200 </a:t>
            </a:r>
            <a:r>
              <a:rPr lang="pl-PL" altLang="pl-PL" sz="1800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wydarzeń</a:t>
            </a:r>
            <a:r>
              <a:rPr lang="pl-PL" altLang="pl-PL" sz="1800" b="1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niemal 13 tys. </a:t>
            </a:r>
            <a:r>
              <a:rPr lang="pl-PL" altLang="pl-PL" sz="1800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uczestników</a:t>
            </a:r>
            <a:r>
              <a:rPr lang="pl-PL" altLang="pl-PL" sz="1800" b="1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l-PL" altLang="pl-PL" sz="1800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delegacje zagraniczne z</a:t>
            </a:r>
            <a:r>
              <a:rPr lang="pl-PL" altLang="pl-PL" sz="1800" b="1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60 </a:t>
            </a:r>
            <a:r>
              <a:rPr lang="pl-PL" altLang="pl-PL" sz="1800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krajów całego świata</a:t>
            </a:r>
            <a:r>
              <a:rPr lang="pl-PL" altLang="pl-PL" sz="1800" b="1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prawie 240 </a:t>
            </a:r>
            <a:r>
              <a:rPr lang="pl-PL" altLang="pl-PL" sz="1800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wystawców</a:t>
            </a:r>
            <a:endParaRPr lang="pl-PL" altLang="pl-PL">
              <a:solidFill>
                <a:srgbClr val="1F4E79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pl-PL" altLang="pl-PL">
              <a:solidFill>
                <a:srgbClr val="1F4E79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600" b="1" i="1" u="sng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Wydarzenia towarzyszące Kongresowi co roku:</a:t>
            </a:r>
            <a:endParaRPr lang="pl-PL" altLang="pl-PL" sz="1600" i="1" u="sng">
              <a:solidFill>
                <a:srgbClr val="1F4E79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 b="1" u="sng">
              <a:solidFill>
                <a:srgbClr val="1F4E79"/>
              </a:solidFill>
              <a:latin typeface="Verdana" panose="020B060403050404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400" b="1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TARGI BIZNES EXPO </a:t>
            </a:r>
            <a:endParaRPr lang="pl-PL" altLang="pl-PL" sz="1400">
              <a:solidFill>
                <a:srgbClr val="1F4E79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200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Ideą Targów jest stworzenie platformy skutecznego biznesu służącego wymianie ofert, wiedzy, doświadczeń i kontaktów. W jednym miejscu zgromadzą się przedstawiciele dynamicznie rozwijających się firm z sektora MŚP, jak i reprezentanci dużych jednostek gospodarczych posiadających ofertę usług i produktów właśnie dla tej gałęzi gospodarki, przedstawiciele uczelni wyższych i instytucji otoczenia biznesu.</a:t>
            </a:r>
            <a:endParaRPr lang="pl-PL" altLang="pl-PL" sz="1200">
              <a:solidFill>
                <a:srgbClr val="1F4E79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200" b="1">
              <a:solidFill>
                <a:srgbClr val="1F4E79"/>
              </a:solidFill>
              <a:latin typeface="Verdana" panose="020B060403050404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400" b="1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SAMORZĄD, KTÓRY WSPIERA MŚP</a:t>
            </a:r>
            <a:endParaRPr lang="pl-PL" altLang="pl-PL" sz="1400">
              <a:solidFill>
                <a:srgbClr val="1F4E79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200">
                <a:solidFill>
                  <a:srgbClr val="1F4E79"/>
                </a:solidFill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jest skierowany do jednostek samorządu terytorialnego szczebla wojewódzkiego, powiatowego i lokalnego. Celem programu jest wyłonienie i promocja samorządów, które stwarzają przedsiębiorstwom sektora MŚP dogodne warunki do prowadzenia działalności gospodarczej oraz w szczególny sposób wspierają rozwój tego sektora.</a:t>
            </a:r>
            <a:endParaRPr lang="pl-PL" altLang="pl-PL" sz="1200">
              <a:solidFill>
                <a:srgbClr val="1F4E79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 txBox="1">
            <a:spLocks/>
          </p:cNvSpPr>
          <p:nvPr/>
        </p:nvSpPr>
        <p:spPr>
          <a:xfrm>
            <a:off x="2279650" y="1557338"/>
            <a:ext cx="7559675" cy="46799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pl-PL" sz="2000" kern="0" dirty="0">
                <a:solidFill>
                  <a:srgbClr val="002060"/>
                </a:solidFill>
              </a:rPr>
              <a:t>„</a:t>
            </a:r>
            <a:r>
              <a:rPr lang="pl-PL" sz="2000" i="1" kern="0" dirty="0">
                <a:solidFill>
                  <a:srgbClr val="002060"/>
                </a:solidFill>
              </a:rPr>
              <a:t>Małe i Średnie Przedsiębiorstwa są tymi, które kreują najwięcej miejsc pracy, i gdybyśmy wykorzystali dynamizm tych przedsiębiorstw, moglibyśmy zwiększyć zatrudnienie w UE”</a:t>
            </a:r>
          </a:p>
          <a:p>
            <a:pPr marL="0" indent="0" algn="r">
              <a:buFontTx/>
              <a:buNone/>
              <a:defRPr/>
            </a:pPr>
            <a:r>
              <a:rPr lang="pl-PL" sz="2000" i="1" kern="0" dirty="0">
                <a:solidFill>
                  <a:srgbClr val="002060"/>
                </a:solidFill>
              </a:rPr>
              <a:t>	José Manuel Barroso</a:t>
            </a:r>
          </a:p>
          <a:p>
            <a:pPr>
              <a:defRPr/>
            </a:pPr>
            <a:endParaRPr lang="pl-PL" sz="2000" i="1" kern="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pl-PL" sz="2000" i="1" kern="0" dirty="0">
                <a:solidFill>
                  <a:srgbClr val="002060"/>
                </a:solidFill>
              </a:rPr>
              <a:t>„W Europie obecnie mamy 23% ludzi bezrobotnych, jednocześnie 23 mln małych i średnich przedsiębiorstw. Jeżeli każda z tych firm zatrudniłaby jednego pracownika można byłoby powiedzieć, iż problem bezrobocia mamy rozwiązany” </a:t>
            </a:r>
          </a:p>
          <a:p>
            <a:pPr marL="0" indent="0" algn="r">
              <a:buFontTx/>
              <a:buNone/>
              <a:defRPr/>
            </a:pPr>
            <a:r>
              <a:rPr lang="pl-PL" sz="2000" i="1" kern="0" dirty="0">
                <a:solidFill>
                  <a:srgbClr val="002060"/>
                </a:solidFill>
              </a:rPr>
              <a:t>José Manuel Barroso  </a:t>
            </a:r>
          </a:p>
          <a:p>
            <a:pPr>
              <a:defRPr/>
            </a:pPr>
            <a:endParaRPr lang="pl-PL" sz="2000" i="1" kern="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pl-PL" sz="2000" i="1" kern="0" dirty="0">
                <a:solidFill>
                  <a:srgbClr val="002060"/>
                </a:solidFill>
              </a:rPr>
              <a:t>„Mali i średni przedsiębiorcy są „solą tej ziemi”. Nisko chylę głowę przed waszym wysiłkiem</a:t>
            </a:r>
            <a:r>
              <a:rPr lang="pl-PL" sz="2000" kern="0" dirty="0">
                <a:solidFill>
                  <a:srgbClr val="002060"/>
                </a:solidFill>
              </a:rPr>
              <a:t>” </a:t>
            </a:r>
          </a:p>
          <a:p>
            <a:pPr marL="0" indent="0" algn="r">
              <a:buFontTx/>
              <a:buNone/>
              <a:defRPr/>
            </a:pPr>
            <a:r>
              <a:rPr lang="pl-PL" sz="2000" i="1" kern="0" dirty="0">
                <a:solidFill>
                  <a:srgbClr val="002060"/>
                </a:solidFill>
              </a:rPr>
              <a:t>Donald</a:t>
            </a:r>
            <a:r>
              <a:rPr lang="pl-PL" sz="2000" b="1" i="1" kern="0" dirty="0">
                <a:solidFill>
                  <a:srgbClr val="002060"/>
                </a:solidFill>
              </a:rPr>
              <a:t> </a:t>
            </a:r>
            <a:r>
              <a:rPr lang="pl-PL" sz="2000" i="1" kern="0" dirty="0">
                <a:solidFill>
                  <a:srgbClr val="002060"/>
                </a:solidFill>
              </a:rPr>
              <a:t>Tusk</a:t>
            </a:r>
          </a:p>
        </p:txBody>
      </p:sp>
      <p:sp>
        <p:nvSpPr>
          <p:cNvPr id="4" name="Tytuł 1"/>
          <p:cNvSpPr txBox="1">
            <a:spLocks/>
          </p:cNvSpPr>
          <p:nvPr/>
        </p:nvSpPr>
        <p:spPr>
          <a:xfrm>
            <a:off x="2927350" y="765175"/>
            <a:ext cx="6769100" cy="7191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l-PL" sz="2400" b="1" kern="0" dirty="0">
                <a:solidFill>
                  <a:srgbClr val="002060"/>
                </a:solidFill>
                <a:latin typeface="Calibri" panose="020F0502020204030204" pitchFamily="34" charset="0"/>
              </a:rPr>
              <a:t>GENEZA KONGRESU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2495550" y="1266825"/>
            <a:ext cx="72009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pl-PL" sz="2800" b="1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Europejski Kongres MŚP umożliwia:</a:t>
            </a:r>
            <a:endParaRPr lang="pl-PL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1919288" y="2424113"/>
            <a:ext cx="8353425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276225" defTabSz="5381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746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538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746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538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746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538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746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538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746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38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746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38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746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38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746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38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746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Char char="•"/>
            </a:pPr>
            <a:r>
              <a:rPr lang="pl-PL" altLang="pl-PL" sz="2000">
                <a:solidFill>
                  <a:srgbClr val="17375E"/>
                </a:solidFill>
                <a:latin typeface="Trebuchet MS" panose="020B0603020202020204" pitchFamily="34" charset="0"/>
              </a:rPr>
              <a:t> </a:t>
            </a:r>
            <a:r>
              <a:rPr lang="pl-PL" altLang="pl-PL" sz="2400">
                <a:solidFill>
                  <a:srgbClr val="17375E"/>
                </a:solidFill>
                <a:latin typeface="Trebuchet MS" panose="020B0603020202020204" pitchFamily="34" charset="0"/>
              </a:rPr>
              <a:t>Wymianę doświadczeń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Char char="•"/>
            </a:pPr>
            <a:r>
              <a:rPr lang="pl-PL" altLang="pl-PL" sz="2400">
                <a:solidFill>
                  <a:srgbClr val="17375E"/>
                </a:solidFill>
                <a:latin typeface="Trebuchet MS" panose="020B0603020202020204" pitchFamily="34" charset="0"/>
              </a:rPr>
              <a:t> Zapożyczenie dobrych wzorców i skutecznych praktyk   	stosowanych w innych krajach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Char char="•"/>
            </a:pPr>
            <a:r>
              <a:rPr lang="pl-PL" altLang="pl-PL" sz="2400">
                <a:solidFill>
                  <a:srgbClr val="17375E"/>
                </a:solidFill>
                <a:latin typeface="Trebuchet MS" panose="020B0603020202020204" pitchFamily="34" charset="0"/>
              </a:rPr>
              <a:t> Konfrontację odmiennych poglądów i planów 	gospodarczych na przyszłość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Char char="•"/>
            </a:pPr>
            <a:r>
              <a:rPr lang="pl-PL" altLang="pl-PL" sz="2400">
                <a:solidFill>
                  <a:srgbClr val="17375E"/>
                </a:solidFill>
                <a:latin typeface="Trebuchet MS" panose="020B0603020202020204" pitchFamily="34" charset="0"/>
              </a:rPr>
              <a:t> Spojrzenie na gospodarkę z szerszej perspektywy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Char char="•"/>
            </a:pPr>
            <a:r>
              <a:rPr lang="pl-PL" altLang="pl-PL" sz="2400">
                <a:solidFill>
                  <a:srgbClr val="17375E"/>
                </a:solidFill>
                <a:latin typeface="Trebuchet MS" panose="020B0603020202020204" pitchFamily="34" charset="0"/>
              </a:rPr>
              <a:t> Globalne spojrzenie na problemy gospodarcze</a:t>
            </a:r>
            <a:endParaRPr lang="pl-PL" altLang="pl-PL" sz="2400" b="1">
              <a:solidFill>
                <a:srgbClr val="17375E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Obraz 4" descr="heade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8" y="0"/>
            <a:ext cx="4556125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pole tekstowe 8"/>
          <p:cNvSpPr txBox="1">
            <a:spLocks noChangeArrowheads="1"/>
          </p:cNvSpPr>
          <p:nvPr/>
        </p:nvSpPr>
        <p:spPr bwMode="auto">
          <a:xfrm>
            <a:off x="1703388" y="1412875"/>
            <a:ext cx="882015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002060"/>
                </a:solidFill>
                <a:cs typeface="Arial" panose="020B0604020202020204" pitchFamily="34" charset="0"/>
              </a:rPr>
              <a:t>Regionalna Izba Gospodarcza w Katowicach </a:t>
            </a:r>
            <a:r>
              <a:rPr lang="pl-PL" altLang="pl-PL" sz="1800">
                <a:solidFill>
                  <a:srgbClr val="002060"/>
                </a:solidFill>
                <a:cs typeface="Arial" panose="020B0604020202020204" pitchFamily="34" charset="0"/>
              </a:rPr>
              <a:t>została powołana 13 lutego 1990 roku.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80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002060"/>
                </a:solidFill>
                <a:cs typeface="Arial" panose="020B0604020202020204" pitchFamily="34" charset="0"/>
              </a:rPr>
              <a:t>Izba posiada osobowość prawną na podstawie ustawy o izbach gospodarczych, ustawy </a:t>
            </a:r>
            <a:br>
              <a:rPr lang="pl-PL" altLang="pl-PL" sz="180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pl-PL" altLang="pl-PL" sz="1800">
                <a:solidFill>
                  <a:srgbClr val="002060"/>
                </a:solidFill>
                <a:cs typeface="Arial" panose="020B0604020202020204" pitchFamily="34" charset="0"/>
              </a:rPr>
              <a:t>o organizacjach pracodawców oraz własnego statutu.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80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002060"/>
                </a:solidFill>
                <a:cs typeface="Arial" panose="020B0604020202020204" pitchFamily="34" charset="0"/>
              </a:rPr>
              <a:t>Izba jest organizacją samorządu gospodarczego zrzeszającą na zasadzie dobrowolności blisko 450 podmiotów prowadzących działalność gospodarczą. </a:t>
            </a:r>
          </a:p>
        </p:txBody>
      </p:sp>
      <p:sp>
        <p:nvSpPr>
          <p:cNvPr id="5" name="Symbol zastępczy zawartości 2"/>
          <p:cNvSpPr>
            <a:spLocks noGrp="1"/>
          </p:cNvSpPr>
          <p:nvPr>
            <p:ph idx="1"/>
          </p:nvPr>
        </p:nvSpPr>
        <p:spPr>
          <a:xfrm>
            <a:off x="2279650" y="4149725"/>
            <a:ext cx="6696075" cy="251936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1800" dirty="0">
                <a:solidFill>
                  <a:srgbClr val="002060"/>
                </a:solidFill>
              </a:rPr>
              <a:t>Wspieranie podmiotów gospodarczych, szczególnie firm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1800" dirty="0">
                <a:solidFill>
                  <a:srgbClr val="002060"/>
                </a:solidFill>
              </a:rPr>
              <a:t>członkowskich Regionalnej Izby Gospodarczej  w Katowicach,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1800" dirty="0">
                <a:solidFill>
                  <a:srgbClr val="002060"/>
                </a:solidFill>
              </a:rPr>
              <a:t>poprzez aktywne uczestnictwo w procesie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1800" dirty="0">
                <a:solidFill>
                  <a:srgbClr val="002060"/>
                </a:solidFill>
              </a:rPr>
              <a:t>budowy silnego samorządu gospodarczego we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1800" dirty="0">
                <a:solidFill>
                  <a:srgbClr val="002060"/>
                </a:solidFill>
              </a:rPr>
              <a:t>współpracy z parlamentarzystami, przedstawicielami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1800" dirty="0">
                <a:solidFill>
                  <a:srgbClr val="002060"/>
                </a:solidFill>
              </a:rPr>
              <a:t>samorządu terytorialnego i wszystkimi organizacjami,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1800" dirty="0">
                <a:solidFill>
                  <a:srgbClr val="002060"/>
                </a:solidFill>
              </a:rPr>
              <a:t>działającymi na rzecz budowy konkurencyjnej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1800" dirty="0">
                <a:solidFill>
                  <a:srgbClr val="002060"/>
                </a:solidFill>
              </a:rPr>
              <a:t>i innowacyjnej gospodarki w naszym regionie i kraju.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l-PL" dirty="0" smtClean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279650" y="3573463"/>
            <a:ext cx="26654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MISJA IZBY</a:t>
            </a:r>
          </a:p>
        </p:txBody>
      </p:sp>
      <p:pic>
        <p:nvPicPr>
          <p:cNvPr id="7" name="Picture 8" descr="misja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400256" y="4725145"/>
            <a:ext cx="1511300" cy="1495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751763" y="404813"/>
            <a:ext cx="26654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O IZBIE…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ymbol zastępczy zawartości 2"/>
          <p:cNvSpPr>
            <a:spLocks noGrp="1"/>
          </p:cNvSpPr>
          <p:nvPr>
            <p:ph idx="1"/>
          </p:nvPr>
        </p:nvSpPr>
        <p:spPr>
          <a:xfrm>
            <a:off x="1695450" y="2276475"/>
            <a:ext cx="8137525" cy="403225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altLang="pl-PL" sz="1800" smtClean="0">
                <a:solidFill>
                  <a:srgbClr val="17375E"/>
                </a:solidFill>
              </a:rPr>
              <a:t>Rozwój przedsiębiorczości w regionie i budowanie gospodarki opartej na wiedzy </a:t>
            </a:r>
            <a:br>
              <a:rPr lang="pl-PL" altLang="pl-PL" sz="1800" smtClean="0">
                <a:solidFill>
                  <a:srgbClr val="17375E"/>
                </a:solidFill>
              </a:rPr>
            </a:br>
            <a:r>
              <a:rPr lang="pl-PL" altLang="pl-PL" sz="1800" smtClean="0">
                <a:solidFill>
                  <a:srgbClr val="17375E"/>
                </a:solidFill>
              </a:rPr>
              <a:t>i nowych technologiach, m.in. z wykorzystaniem środków unijnych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altLang="pl-PL" sz="1800" smtClean="0">
                <a:solidFill>
                  <a:srgbClr val="17375E"/>
                </a:solidFill>
              </a:rPr>
              <a:t>Wsparcie przedsiębiorców w procesie internacjonalizacji oraz promocja polskich firm na rynkach międzynarodowych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altLang="pl-PL" sz="1800" smtClean="0">
                <a:solidFill>
                  <a:srgbClr val="17375E"/>
                </a:solidFill>
              </a:rPr>
              <a:t>Wzrost roli i znaczenia samorządu gospodarczego w polskiej gospodarce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altLang="pl-PL" sz="1800" smtClean="0">
                <a:solidFill>
                  <a:srgbClr val="17375E"/>
                </a:solidFill>
              </a:rPr>
              <a:t>Kompleksowość i profesjonalizm usług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altLang="pl-PL" sz="1800" smtClean="0">
                <a:solidFill>
                  <a:srgbClr val="17375E"/>
                </a:solidFill>
              </a:rPr>
              <a:t>Ustawiczny rozwój i doskonalenie działań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altLang="pl-PL" sz="1800" smtClean="0">
                <a:solidFill>
                  <a:srgbClr val="17375E"/>
                </a:solidFill>
              </a:rPr>
              <a:t>Budowanie przyjaznego otoczenia Izby</a:t>
            </a:r>
          </a:p>
        </p:txBody>
      </p:sp>
      <p:pic>
        <p:nvPicPr>
          <p:cNvPr id="11267" name="Obraz 4" descr="heade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4454525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132013" y="1484313"/>
            <a:ext cx="77057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rgbClr val="002060"/>
                </a:solidFill>
                <a:cs typeface="Arial" charset="0"/>
              </a:rPr>
              <a:t>Cele strategiczne Izby:</a:t>
            </a:r>
            <a:endParaRPr lang="pl-PL" sz="2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pic>
        <p:nvPicPr>
          <p:cNvPr id="6" name="Picture 8" descr="cel"/>
          <p:cNvPicPr>
            <a:picLocks noChangeAspect="1" noChangeArrowheads="1"/>
          </p:cNvPicPr>
          <p:nvPr/>
        </p:nvPicPr>
        <p:blipFill>
          <a:blip r:embed="rId3" cstate="screen">
            <a:grayscl/>
          </a:blip>
          <a:srcRect/>
          <a:stretch>
            <a:fillRect/>
          </a:stretch>
        </p:blipFill>
        <p:spPr bwMode="auto">
          <a:xfrm>
            <a:off x="7856326" y="5013176"/>
            <a:ext cx="2017475" cy="1347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Obraz 4" descr="head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4932363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2300288" y="1700213"/>
            <a:ext cx="7561262" cy="4740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Dziękuję za uwagę i zapraszam do współpracy!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24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Regionalna Izba Gospodarcza w Katowicach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ul. Opolska 15, 40-084 Katowice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Tel. (32) 351-11-96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e-mail: </a:t>
            </a: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+mn-lt"/>
                <a:hlinkClick r:id="rId4"/>
              </a:rPr>
              <a:t>rig@rig.katowice.pl</a:t>
            </a:r>
            <a:endParaRPr lang="pl-PL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Tadeusz </a:t>
            </a:r>
            <a:r>
              <a:rPr lang="pl-PL" b="1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Donocik</a:t>
            </a:r>
            <a:r>
              <a:rPr lang="pl-PL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/>
            </a:r>
            <a:br>
              <a:rPr lang="pl-PL" b="1" dirty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pl-PL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Prezes Izby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e-mail: tdonocik@rig.katowice.pl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Strony internetowe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+mn-lt"/>
                <a:hlinkClick r:id="rId5"/>
              </a:rPr>
              <a:t>www.rig.katowice.pl</a:t>
            </a: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+mn-lt"/>
                <a:hlinkClick r:id="rId6"/>
              </a:rPr>
              <a:t>www.kongresmsp.eu</a:t>
            </a: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+mn-lt"/>
                <a:hlinkClick r:id="rId7"/>
              </a:rPr>
              <a:t>www.laury.rig.katowice.pl</a:t>
            </a: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20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417</Words>
  <Application>Microsoft Office PowerPoint</Application>
  <PresentationFormat>Panoramiczny</PresentationFormat>
  <Paragraphs>106</Paragraphs>
  <Slides>10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8" baseType="lpstr">
      <vt:lpstr>Calibri</vt:lpstr>
      <vt:lpstr>Arial</vt:lpstr>
      <vt:lpstr>Calibri Light</vt:lpstr>
      <vt:lpstr>Trebuchet MS</vt:lpstr>
      <vt:lpstr>Wingdings</vt:lpstr>
      <vt:lpstr>Verdana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K.Stanek-Oznerek</dc:creator>
  <cp:lastModifiedBy>K.Stanek-Oznerek</cp:lastModifiedBy>
  <cp:revision>8</cp:revision>
  <dcterms:created xsi:type="dcterms:W3CDTF">2014-11-05T14:30:43Z</dcterms:created>
  <dcterms:modified xsi:type="dcterms:W3CDTF">2014-11-05T15:50:47Z</dcterms:modified>
</cp:coreProperties>
</file>