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7" r:id="rId1"/>
  </p:sldMasterIdLst>
  <p:notesMasterIdLst>
    <p:notesMasterId r:id="rId36"/>
  </p:notesMasterIdLst>
  <p:handoutMasterIdLst>
    <p:handoutMasterId r:id="rId37"/>
  </p:handoutMasterIdLst>
  <p:sldIdLst>
    <p:sldId id="534" r:id="rId2"/>
    <p:sldId id="544" r:id="rId3"/>
    <p:sldId id="635" r:id="rId4"/>
    <p:sldId id="636" r:id="rId5"/>
    <p:sldId id="637" r:id="rId6"/>
    <p:sldId id="638" r:id="rId7"/>
    <p:sldId id="639" r:id="rId8"/>
    <p:sldId id="640" r:id="rId9"/>
    <p:sldId id="641" r:id="rId10"/>
    <p:sldId id="642" r:id="rId11"/>
    <p:sldId id="644" r:id="rId12"/>
    <p:sldId id="664" r:id="rId13"/>
    <p:sldId id="645" r:id="rId14"/>
    <p:sldId id="646" r:id="rId15"/>
    <p:sldId id="648" r:id="rId16"/>
    <p:sldId id="667" r:id="rId17"/>
    <p:sldId id="670" r:id="rId18"/>
    <p:sldId id="671" r:id="rId19"/>
    <p:sldId id="650" r:id="rId20"/>
    <p:sldId id="651" r:id="rId21"/>
    <p:sldId id="661" r:id="rId22"/>
    <p:sldId id="657" r:id="rId23"/>
    <p:sldId id="659" r:id="rId24"/>
    <p:sldId id="653" r:id="rId25"/>
    <p:sldId id="654" r:id="rId26"/>
    <p:sldId id="665" r:id="rId27"/>
    <p:sldId id="673" r:id="rId28"/>
    <p:sldId id="672" r:id="rId29"/>
    <p:sldId id="655" r:id="rId30"/>
    <p:sldId id="660" r:id="rId31"/>
    <p:sldId id="663" r:id="rId32"/>
    <p:sldId id="662" r:id="rId33"/>
    <p:sldId id="316" r:id="rId34"/>
    <p:sldId id="675" r:id="rId35"/>
  </p:sldIdLst>
  <p:sldSz cx="9144000" cy="6858000" type="screen4x3"/>
  <p:notesSz cx="6735763" cy="9866313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CE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CE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CE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CE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CE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CE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CE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CE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CE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3A38"/>
    <a:srgbClr val="345528"/>
    <a:srgbClr val="336600"/>
    <a:srgbClr val="006600"/>
    <a:srgbClr val="000000"/>
    <a:srgbClr val="666633"/>
    <a:srgbClr val="F1EBDB"/>
    <a:srgbClr val="792D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13" autoAdjust="0"/>
    <p:restoredTop sz="84534" autoAdjust="0"/>
  </p:normalViewPr>
  <p:slideViewPr>
    <p:cSldViewPr>
      <p:cViewPr>
        <p:scale>
          <a:sx n="66" d="100"/>
          <a:sy n="66" d="100"/>
        </p:scale>
        <p:origin x="-171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444"/>
    </p:cViewPr>
  </p:sorterViewPr>
  <p:notesViewPr>
    <p:cSldViewPr>
      <p:cViewPr varScale="1">
        <p:scale>
          <a:sx n="51" d="100"/>
          <a:sy n="51" d="100"/>
        </p:scale>
        <p:origin x="-3006" y="-108"/>
      </p:cViewPr>
      <p:guideLst>
        <p:guide orient="horz" pos="3108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748FD2-861E-49C4-9FBE-D6CC0715001B}" type="doc">
      <dgm:prSet loTypeId="urn:microsoft.com/office/officeart/2005/8/layout/hierarchy3" loCatId="hierarchy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pl-PL"/>
        </a:p>
      </dgm:t>
    </dgm:pt>
    <dgm:pt modelId="{40767516-9118-4EC5-88A7-1C9812FF34F6}">
      <dgm:prSet phldrT="[Tekst]" custT="1"/>
      <dgm:spPr>
        <a:gradFill rotWithShape="0">
          <a:gsLst>
            <a:gs pos="0">
              <a:srgbClr val="345528"/>
            </a:gs>
            <a:gs pos="88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rgbClr val="345528"/>
          </a:solidFill>
        </a:ln>
      </dgm:spPr>
      <dgm:t>
        <a:bodyPr/>
        <a:lstStyle/>
        <a:p>
          <a:r>
            <a:rPr lang="pl-PL" sz="14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Priorytet 1</a:t>
          </a:r>
          <a:endParaRPr lang="pl-PL" sz="1200" b="1" u="sng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r>
            <a:rPr lang="pl-PL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Transfer wiedzy i innowacyjność</a:t>
          </a:r>
          <a:r>
            <a:rPr lang="pl-PL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endParaRPr lang="pl-PL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4C55ECF-EA6E-4710-B0D8-494F68F08FA9}" type="parTrans" cxnId="{F9948D14-FF78-4FC1-B2F2-992785582EDC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FCA6BDF6-867A-4209-9358-33EB835C97E0}" type="sibTrans" cxnId="{F9948D14-FF78-4FC1-B2F2-992785582EDC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F9EC0FA6-A490-4505-B1E0-9DD005B14A05}">
      <dgm:prSet phldrT="[Tekst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200" b="1" dirty="0" smtClean="0">
              <a:latin typeface="Arial" pitchFamily="34" charset="0"/>
              <a:cs typeface="Arial" pitchFamily="34" charset="0"/>
            </a:rPr>
            <a:t>Transfer wiedzy </a:t>
          </a:r>
          <a:br>
            <a:rPr lang="pl-PL" sz="1200" b="1" dirty="0" smtClean="0">
              <a:latin typeface="Arial" pitchFamily="34" charset="0"/>
              <a:cs typeface="Arial" pitchFamily="34" charset="0"/>
            </a:rPr>
          </a:br>
          <a:r>
            <a:rPr lang="pl-PL" sz="1200" b="1" dirty="0" smtClean="0">
              <a:latin typeface="Arial" pitchFamily="34" charset="0"/>
              <a:cs typeface="Arial" pitchFamily="34" charset="0"/>
            </a:rPr>
            <a:t>i innowacji</a:t>
          </a:r>
          <a:endParaRPr lang="pl-PL" sz="1200" b="1" dirty="0">
            <a:latin typeface="Arial" pitchFamily="34" charset="0"/>
            <a:cs typeface="Arial" pitchFamily="34" charset="0"/>
          </a:endParaRPr>
        </a:p>
      </dgm:t>
    </dgm:pt>
    <dgm:pt modelId="{59AE3307-7F20-477F-8EDC-3605C815089B}" type="parTrans" cxnId="{5C5611AD-C50E-419A-9CD5-DB01A295823A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817112A5-2E23-4757-9BD7-DB6FC499CC43}" type="sibTrans" cxnId="{5C5611AD-C50E-419A-9CD5-DB01A295823A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A278DB7A-B313-4184-854F-E7E4C0B0BEF3}">
      <dgm:prSet phldrT="[Tekst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Usługi doradcze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CD256F57-C1C4-4773-8BD5-B91BDDF35EE4}" type="parTrans" cxnId="{58560BC9-4F32-4C40-A241-0E6AF9DE8AF3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8B361A7F-37C1-4D41-8528-D85D69774578}" type="sibTrans" cxnId="{58560BC9-4F32-4C40-A241-0E6AF9DE8AF3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17F58A4C-88F9-41E1-A30D-5FA48BFBCD36}">
      <dgm:prSet phldrT="[Tekst]" custT="1"/>
      <dgm:spPr>
        <a:gradFill rotWithShape="0">
          <a:gsLst>
            <a:gs pos="0">
              <a:srgbClr val="345528"/>
            </a:gs>
            <a:gs pos="88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rgbClr val="345528"/>
          </a:solidFill>
        </a:ln>
      </dgm:spPr>
      <dgm:t>
        <a:bodyPr/>
        <a:lstStyle/>
        <a:p>
          <a:r>
            <a:rPr lang="pl-PL" sz="14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Priorytet 6</a:t>
          </a:r>
        </a:p>
        <a:p>
          <a:r>
            <a:rPr lang="pl-PL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Włączenie społeczne i rozwój gospodarczy </a:t>
          </a:r>
          <a:endParaRPr lang="pl-PL" sz="1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C1E79A4-5D94-4509-AB33-2458A8954E1B}" type="parTrans" cxnId="{5A5BE014-D3C7-47A3-A7C9-9815F9A92CD8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8E967978-5752-4334-983C-5238CB99014F}" type="sibTrans" cxnId="{5A5BE014-D3C7-47A3-A7C9-9815F9A92CD8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4C4F0DE1-E011-4F75-8271-3297D472B99A}">
      <dgm:prSet phldrT="[Tekst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Premie na rozpoczęcie działalności </a:t>
          </a:r>
          <a:r>
            <a:rPr lang="pl-PL" sz="1300" b="1" dirty="0" err="1" smtClean="0">
              <a:latin typeface="Arial" pitchFamily="34" charset="0"/>
              <a:cs typeface="Arial" pitchFamily="34" charset="0"/>
            </a:rPr>
            <a:t>pozarol-niczej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92A3E9A0-D312-434B-A1DE-0C753C546620}" type="parTrans" cxnId="{95795165-9F64-4F4F-A5D1-18A47DAEC369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859C0E0D-7630-4010-A42A-FB287871E501}" type="sibTrans" cxnId="{95795165-9F64-4F4F-A5D1-18A47DAEC369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3655D651-AF8A-41F8-9109-33625E07C620}">
      <dgm:prSet phldrT="[Tekst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Podstawo-we usługi i odnowa wsi na obszarach wiejskich 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823AB7AC-5907-48A6-A396-42D7601F7F42}" type="parTrans" cxnId="{D7F34A81-137A-408E-ADEB-7E0A107E9000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0B896DA3-6100-45EE-B111-BA9361293835}" type="sibTrans" cxnId="{D7F34A81-137A-408E-ADEB-7E0A107E9000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2BB824FF-CE50-4711-A263-8053B0933573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200" b="1" dirty="0" smtClean="0">
              <a:latin typeface="Arial" pitchFamily="34" charset="0"/>
              <a:cs typeface="Arial" pitchFamily="34" charset="0"/>
            </a:rPr>
            <a:t>Modernizacja gospodarstw rolnych</a:t>
          </a:r>
          <a:endParaRPr lang="pl-PL" sz="1200" b="1" dirty="0">
            <a:latin typeface="Arial" pitchFamily="34" charset="0"/>
            <a:cs typeface="Arial" pitchFamily="34" charset="0"/>
          </a:endParaRPr>
        </a:p>
      </dgm:t>
    </dgm:pt>
    <dgm:pt modelId="{F4993743-7DB8-42AA-BE2D-9980BF8F3EEE}" type="parTrans" cxnId="{BE060BD1-1D58-4246-BC9E-760214CCB874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67F59862-80A1-453C-A46D-340DE169C723}" type="sibTrans" cxnId="{BE060BD1-1D58-4246-BC9E-760214CCB874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64D5C5B4-FF2B-433E-AC5E-FE54F8C4AC76}">
      <dgm:prSet custT="1"/>
      <dgm:spPr>
        <a:gradFill rotWithShape="0">
          <a:gsLst>
            <a:gs pos="0">
              <a:srgbClr val="345528"/>
            </a:gs>
            <a:gs pos="88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rgbClr val="345528"/>
          </a:solidFill>
        </a:ln>
      </dgm:spPr>
      <dgm:t>
        <a:bodyPr/>
        <a:lstStyle/>
        <a:p>
          <a:r>
            <a:rPr lang="pl-PL" sz="14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Priorytet 2</a:t>
          </a:r>
        </a:p>
        <a:p>
          <a:r>
            <a:rPr lang="pl-PL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Konkurencyjność</a:t>
          </a:r>
          <a:endParaRPr lang="pl-PL" sz="1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367266C-2A58-4C18-95D3-32524A0B2DEA}" type="parTrans" cxnId="{61B391B5-85EA-4C28-9498-0D70303C4587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FEE3853A-21E5-4D3F-8A83-5CD60DEB3A54}" type="sibTrans" cxnId="{61B391B5-85EA-4C28-9498-0D70303C4587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C5FA827B-CAD2-4873-A2E9-6326B937197A}">
      <dgm:prSet custT="1"/>
      <dgm:spPr>
        <a:gradFill rotWithShape="0">
          <a:gsLst>
            <a:gs pos="0">
              <a:srgbClr val="345528"/>
            </a:gs>
            <a:gs pos="88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rgbClr val="345528"/>
          </a:solidFill>
        </a:ln>
      </dgm:spPr>
      <dgm:t>
        <a:bodyPr/>
        <a:lstStyle/>
        <a:p>
          <a:r>
            <a:rPr lang="pl-PL" sz="14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Priorytet 3</a:t>
          </a:r>
        </a:p>
        <a:p>
          <a:r>
            <a:rPr lang="pl-PL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Łańcuch żywnościowy</a:t>
          </a:r>
          <a:endParaRPr lang="pl-PL" sz="1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A32919F-A804-4450-BFE4-01FEF7DAA396}" type="parTrans" cxnId="{7C6BF898-58F8-4EF0-8411-D37A70A0C1F4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DAB00061-0859-40F9-A244-48CB3DEE1330}" type="sibTrans" cxnId="{7C6BF898-58F8-4EF0-8411-D37A70A0C1F4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BA6A0D69-ED64-4B6C-AE8E-38C32ABADD8A}">
      <dgm:prSet custT="1"/>
      <dgm:spPr>
        <a:gradFill rotWithShape="0">
          <a:gsLst>
            <a:gs pos="0">
              <a:srgbClr val="345528"/>
            </a:gs>
            <a:gs pos="88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rgbClr val="345528"/>
          </a:solidFill>
        </a:ln>
      </dgm:spPr>
      <dgm:t>
        <a:bodyPr/>
        <a:lstStyle/>
        <a:p>
          <a:r>
            <a:rPr lang="pl-PL" sz="14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Priorytet 4</a:t>
          </a:r>
        </a:p>
        <a:p>
          <a:r>
            <a:rPr lang="pl-PL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Ochrona ekosystemów</a:t>
          </a:r>
          <a:endParaRPr lang="pl-PL" sz="1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5EF4E89-4D71-4E5C-9A97-1D4D629F30A9}" type="parTrans" cxnId="{E30220F6-F9DE-4DFE-A016-A2ACAFA78644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1EFD0F43-EBB5-45F4-B1AE-9B1F511E7DEE}" type="sibTrans" cxnId="{E30220F6-F9DE-4DFE-A016-A2ACAFA78644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DCCFCAC6-4A58-49B5-A376-84BC7F7214C5}">
      <dgm:prSet custT="1"/>
      <dgm:spPr>
        <a:gradFill rotWithShape="0">
          <a:gsLst>
            <a:gs pos="0">
              <a:srgbClr val="345528"/>
            </a:gs>
            <a:gs pos="88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rgbClr val="345528"/>
          </a:solidFill>
        </a:ln>
      </dgm:spPr>
      <dgm:t>
        <a:bodyPr/>
        <a:lstStyle/>
        <a:p>
          <a:r>
            <a:rPr lang="pl-PL" sz="14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Priorytet 5</a:t>
          </a:r>
        </a:p>
        <a:p>
          <a:r>
            <a:rPr lang="pl-PL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Efektywne gosp. zasobami naturalnymi</a:t>
          </a:r>
          <a:endParaRPr lang="pl-PL" sz="1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F9EB600-48FD-450D-9D8E-A8A9AEB45C9A}" type="parTrans" cxnId="{BDFA7DA2-D730-4637-93D4-548D720D8B34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653D5BC8-FD4A-47F6-8FCA-68ECAC4F56B4}" type="sibTrans" cxnId="{BDFA7DA2-D730-4637-93D4-548D720D8B34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D7128A1D-6C39-4E62-93B2-0C06077469DC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200" b="1" dirty="0" smtClean="0">
              <a:latin typeface="Arial" pitchFamily="34" charset="0"/>
              <a:cs typeface="Arial" pitchFamily="34" charset="0"/>
            </a:rPr>
            <a:t>Współpraca</a:t>
          </a:r>
          <a:endParaRPr lang="pl-PL" sz="1200" b="1" dirty="0">
            <a:latin typeface="Arial" pitchFamily="34" charset="0"/>
            <a:cs typeface="Arial" pitchFamily="34" charset="0"/>
          </a:endParaRPr>
        </a:p>
      </dgm:t>
    </dgm:pt>
    <dgm:pt modelId="{A18408B3-9621-4881-BB2E-2C86B5AE47A2}" type="parTrans" cxnId="{5651B1BC-08F2-439D-A7C7-549EDF8CE384}">
      <dgm:prSet/>
      <dgm:spPr>
        <a:ln>
          <a:solidFill>
            <a:srgbClr val="345528"/>
          </a:solidFill>
        </a:ln>
      </dgm:spPr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782364F4-21BB-48B5-9FA2-82776952BCBB}" type="sibTrans" cxnId="{5651B1BC-08F2-439D-A7C7-549EDF8CE384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D7B5B5B2-4FEC-4940-BEDD-F395DC6ECDA9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Premia dla młodych rolników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97BA59EC-D303-43F6-8D91-90D831910CF1}" type="parTrans" cxnId="{82EFF191-AEF8-4E14-8F1E-41C3BB8C8302}">
      <dgm:prSet/>
      <dgm:spPr>
        <a:ln>
          <a:solidFill>
            <a:srgbClr val="345528"/>
          </a:solidFill>
        </a:ln>
      </dgm:spPr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09729952-FD45-4FBD-98F9-D4149891AC7C}" type="sibTrans" cxnId="{82EFF191-AEF8-4E14-8F1E-41C3BB8C8302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8E793294-FCD7-48EE-9BE3-0E59B46BB6EC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200" b="1" dirty="0" smtClean="0">
              <a:latin typeface="Arial" pitchFamily="34" charset="0"/>
              <a:cs typeface="Arial" pitchFamily="34" charset="0"/>
            </a:rPr>
            <a:t>Restrukturyzacja małych gospodarstw</a:t>
          </a:r>
          <a:endParaRPr lang="pl-PL" sz="1200" b="1" dirty="0">
            <a:latin typeface="Arial" pitchFamily="34" charset="0"/>
            <a:cs typeface="Arial" pitchFamily="34" charset="0"/>
          </a:endParaRPr>
        </a:p>
      </dgm:t>
    </dgm:pt>
    <dgm:pt modelId="{8AECE439-4350-49D4-A6B1-176FC8010168}" type="parTrans" cxnId="{1962357D-CD8F-4331-80AF-6547F5CC68FC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F73813B3-47B1-472A-B3F3-2EB7C6AA1467}" type="sibTrans" cxnId="{1962357D-CD8F-4331-80AF-6547F5CC68FC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C94CF75C-F4AE-4EDF-8BBB-0998D6BB15BA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Przetwórstwo </a:t>
          </a:r>
          <a:br>
            <a:rPr lang="pl-PL" sz="1300" b="1" dirty="0" smtClean="0">
              <a:latin typeface="Arial" pitchFamily="34" charset="0"/>
              <a:cs typeface="Arial" pitchFamily="34" charset="0"/>
            </a:rPr>
          </a:br>
          <a:r>
            <a:rPr lang="pl-PL" sz="1300" b="1" dirty="0" smtClean="0">
              <a:latin typeface="Arial" pitchFamily="34" charset="0"/>
              <a:cs typeface="Arial" pitchFamily="34" charset="0"/>
            </a:rPr>
            <a:t>i marketing artykułów rolnych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22A1861A-EC1C-4CE8-A0FD-F30393E58E2A}" type="parTrans" cxnId="{99E47248-53EA-4A1A-BB0E-A65D1294864C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BA20786A-7176-498A-A4AF-A930BE0EC820}" type="sibTrans" cxnId="{99E47248-53EA-4A1A-BB0E-A65D1294864C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86FFB25B-F9EE-4D7A-9FAD-7D2D95215BA3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Systemy jakości produktów rolnych i środków spożywczych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B788073E-30AC-42D9-B289-08ED917C27AF}" type="parTrans" cxnId="{427E0568-DA41-43F7-9697-7B9776370ABA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3A0F497E-71F8-4716-B48F-6CDF55893252}" type="sibTrans" cxnId="{427E0568-DA41-43F7-9697-7B9776370ABA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BEED32AF-2E3B-4EDC-B7DA-DCCA6BEB04D6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Podstawowe usługi (…) - Targowiska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DE60BB88-71FE-4163-B50F-5C1C1D94F665}" type="parTrans" cxnId="{08BE6422-9916-4AB6-8203-43C1778A93B9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03A39876-91BC-4C8D-8C02-2A35F4436684}" type="sibTrans" cxnId="{08BE6422-9916-4AB6-8203-43C1778A93B9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259B92B6-F635-4300-8B75-B18C85417C24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Tworzenie grup producentów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04B33AAB-10F2-4447-8FAF-15D5181E4B59}" type="parTrans" cxnId="{84C38574-BF50-4718-9749-FB4250F327E0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250A91D4-5186-4D16-B364-E73FADBD21EF}" type="sibTrans" cxnId="{84C38574-BF50-4718-9749-FB4250F327E0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161F8047-5D59-4363-A1E3-67670AC1DD9F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Przywracanie potencjału produkcji rolnej …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72DBD35A-1F3E-4257-B0B2-256372D7EBC0}" type="parTrans" cxnId="{90C3CDF3-4118-49E3-ACA2-A85CA7BF41B8}">
      <dgm:prSet/>
      <dgm:spPr>
        <a:ln>
          <a:solidFill>
            <a:srgbClr val="345528"/>
          </a:solidFill>
        </a:ln>
      </dgm:spPr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E472387D-9FF9-4836-B46A-BCC077E32C01}" type="sibTrans" cxnId="{90C3CDF3-4118-49E3-ACA2-A85CA7BF41B8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C7D6BAE0-6D71-4664-B226-DF369AB35EEA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200" b="1" dirty="0" smtClean="0">
              <a:latin typeface="Arial" pitchFamily="34" charset="0"/>
              <a:cs typeface="Arial" pitchFamily="34" charset="0"/>
            </a:rPr>
            <a:t>Działanie rolno-</a:t>
          </a:r>
          <a:br>
            <a:rPr lang="pl-PL" sz="1200" b="1" dirty="0" smtClean="0">
              <a:latin typeface="Arial" pitchFamily="34" charset="0"/>
              <a:cs typeface="Arial" pitchFamily="34" charset="0"/>
            </a:rPr>
          </a:br>
          <a:r>
            <a:rPr lang="pl-PL" sz="1200" b="1" dirty="0" smtClean="0">
              <a:latin typeface="Arial" pitchFamily="34" charset="0"/>
              <a:cs typeface="Arial" pitchFamily="34" charset="0"/>
            </a:rPr>
            <a:t>środowiskowo-klimatyczne</a:t>
          </a:r>
          <a:endParaRPr lang="pl-PL" sz="1200" b="1" dirty="0">
            <a:latin typeface="Arial" pitchFamily="34" charset="0"/>
            <a:cs typeface="Arial" pitchFamily="34" charset="0"/>
          </a:endParaRPr>
        </a:p>
      </dgm:t>
    </dgm:pt>
    <dgm:pt modelId="{937D2602-D119-4B21-9100-7BD5CA2AAAB7}" type="parTrans" cxnId="{190F8B0D-188A-4481-9909-535B3F9A0246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724A712A-69AA-46CA-A9E6-EB50CFF6CDFB}" type="sibTrans" cxnId="{190F8B0D-188A-4481-9909-535B3F9A0246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32B0E342-594B-410C-BA5C-D75CADCAA3E1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Płatności dla obszarów ONW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0DBD9CBE-2B5C-4AEC-BA12-BB1FF3F07CCE}" type="parTrans" cxnId="{A02ED324-A379-45A1-B92F-E631614BBD9A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A34C6AA6-E804-4C76-8A8E-B4B6DB1F0D5C}" type="sibTrans" cxnId="{A02ED324-A379-45A1-B92F-E631614BBD9A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AF0C9863-5770-4BD6-9151-B4BFAC66367C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Rolnictwo ekologiczne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C6451F1F-8AB5-435C-9A52-820A27AC491A}" type="parTrans" cxnId="{1BFA1807-E756-49E6-838F-13D925660CBD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AD67361B-CDD7-48CC-B2F3-1414575881CE}" type="sibTrans" cxnId="{1BFA1807-E756-49E6-838F-13D925660CBD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A642628A-686D-4CAF-B962-7930239F604F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Scalanie gruntów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E86194B5-22B0-431A-9E05-6DC43AB5EB77}" type="parTrans" cxnId="{2A883022-F2B1-421D-BAF3-D80F33E6A80F}">
      <dgm:prSet/>
      <dgm:spPr>
        <a:ln>
          <a:solidFill>
            <a:srgbClr val="345528"/>
          </a:solidFill>
        </a:ln>
      </dgm:spPr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5B00566B-C620-4732-A67E-732C98865FF8}" type="sibTrans" cxnId="{2A883022-F2B1-421D-BAF3-D80F33E6A80F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5D90DD6D-E63C-4A53-9DB2-7C9EF37C56A9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200" b="1" dirty="0" smtClean="0">
              <a:latin typeface="Arial" pitchFamily="34" charset="0"/>
              <a:cs typeface="Arial" pitchFamily="34" charset="0"/>
            </a:rPr>
            <a:t>Zalesianie </a:t>
          </a:r>
          <a:br>
            <a:rPr lang="pl-PL" sz="1200" b="1" dirty="0" smtClean="0">
              <a:latin typeface="Arial" pitchFamily="34" charset="0"/>
              <a:cs typeface="Arial" pitchFamily="34" charset="0"/>
            </a:rPr>
          </a:br>
          <a:r>
            <a:rPr lang="pl-PL" sz="1200" b="1" dirty="0" smtClean="0">
              <a:latin typeface="Arial" pitchFamily="34" charset="0"/>
              <a:cs typeface="Arial" pitchFamily="34" charset="0"/>
            </a:rPr>
            <a:t>i tworzenie terenu zalesionego</a:t>
          </a:r>
          <a:endParaRPr lang="pl-PL" sz="1200" b="1" dirty="0">
            <a:latin typeface="Arial" pitchFamily="34" charset="0"/>
            <a:cs typeface="Arial" pitchFamily="34" charset="0"/>
          </a:endParaRPr>
        </a:p>
      </dgm:t>
    </dgm:pt>
    <dgm:pt modelId="{90D80548-C46B-48D6-BD03-3ED505831B87}" type="parTrans" cxnId="{57BDC6EA-B16F-4A2D-AC32-A488CEB3397D}">
      <dgm:prSet/>
      <dgm:spPr>
        <a:ln>
          <a:solidFill>
            <a:srgbClr val="345528"/>
          </a:solidFill>
        </a:ln>
      </dgm:spPr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2D251604-18FC-4AD6-B7CE-F68FC512403A}" type="sibTrans" cxnId="{57BDC6EA-B16F-4A2D-AC32-A488CEB3397D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A0B266CD-DB02-4855-B941-5384324B3573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300" b="1" dirty="0" smtClean="0">
              <a:latin typeface="Arial" pitchFamily="34" charset="0"/>
              <a:cs typeface="Arial" pitchFamily="34" charset="0"/>
            </a:rPr>
            <a:t>LEADER</a:t>
          </a:r>
          <a:endParaRPr lang="pl-PL" sz="1300" b="1" dirty="0">
            <a:latin typeface="Arial" pitchFamily="34" charset="0"/>
            <a:cs typeface="Arial" pitchFamily="34" charset="0"/>
          </a:endParaRPr>
        </a:p>
      </dgm:t>
    </dgm:pt>
    <dgm:pt modelId="{0DEC1746-3EFC-45B3-A09C-B16A82CF66AE}" type="parTrans" cxnId="{145EF8D4-60FB-4943-A8D2-89A3CA4DDCDF}">
      <dgm:prSet/>
      <dgm:spPr>
        <a:ln>
          <a:solidFill>
            <a:srgbClr val="345528"/>
          </a:solidFill>
        </a:ln>
      </dgm:spPr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6A5EA66B-E876-407D-BB4A-CCDDF44F0DA9}" type="sibTrans" cxnId="{145EF8D4-60FB-4943-A8D2-89A3CA4DDCDF}">
      <dgm:prSet/>
      <dgm:spPr/>
      <dgm:t>
        <a:bodyPr/>
        <a:lstStyle/>
        <a:p>
          <a:endParaRPr lang="pl-PL" sz="1300" b="1">
            <a:latin typeface="Arial" pitchFamily="34" charset="0"/>
            <a:cs typeface="Arial" pitchFamily="34" charset="0"/>
          </a:endParaRPr>
        </a:p>
      </dgm:t>
    </dgm:pt>
    <dgm:pt modelId="{1F94FFF4-2214-4A54-9F1D-8775EE934CE9}">
      <dgm:prSet custT="1"/>
      <dgm:spPr/>
      <dgm:t>
        <a:bodyPr/>
        <a:lstStyle/>
        <a:p>
          <a:r>
            <a:rPr lang="pl-PL" sz="1200" b="1" dirty="0" smtClean="0">
              <a:latin typeface="Arial" pitchFamily="34" charset="0"/>
              <a:cs typeface="Arial" pitchFamily="34" charset="0"/>
            </a:rPr>
            <a:t>Rozwój usług rolniczych</a:t>
          </a:r>
          <a:endParaRPr lang="en-GB" sz="1200" b="1" dirty="0">
            <a:latin typeface="Arial" pitchFamily="34" charset="0"/>
            <a:cs typeface="Arial" pitchFamily="34" charset="0"/>
          </a:endParaRPr>
        </a:p>
      </dgm:t>
    </dgm:pt>
    <dgm:pt modelId="{BF6D321D-F236-4EAC-B60D-90AEAF05CBFD}" type="parTrans" cxnId="{93B9FD70-BF32-4EC7-A447-2B664AB6CFB9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BC50B80E-2A48-48C2-A68C-FF9A728472EC}" type="sibTrans" cxnId="{93B9FD70-BF32-4EC7-A447-2B664AB6CFB9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F008E92C-5C2C-4CA4-8624-9157B6EF5480}">
      <dgm:prSet custT="1"/>
      <dgm:spPr/>
      <dgm:t>
        <a:bodyPr/>
        <a:lstStyle/>
        <a:p>
          <a:r>
            <a:rPr lang="pl-PL" sz="1200" b="1" dirty="0" smtClean="0">
              <a:latin typeface="Arial" pitchFamily="34" charset="0"/>
              <a:cs typeface="Arial" pitchFamily="34" charset="0"/>
            </a:rPr>
            <a:t>Płatności dla rolników przekazujących małe gospodarstwa</a:t>
          </a:r>
          <a:endParaRPr lang="en-GB" sz="1200" b="1" dirty="0">
            <a:latin typeface="Arial" pitchFamily="34" charset="0"/>
            <a:cs typeface="Arial" pitchFamily="34" charset="0"/>
          </a:endParaRPr>
        </a:p>
      </dgm:t>
    </dgm:pt>
    <dgm:pt modelId="{A32A2580-F3D2-41A8-80A7-CB8BE50ED7C0}" type="parTrans" cxnId="{2603659F-2633-4B28-92CA-734C28242CD1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59E5015A-0CB0-46BF-9805-F9176BC28F71}" type="sibTrans" cxnId="{2603659F-2633-4B28-92CA-734C28242CD1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1ACFEA32-CDE1-4538-9429-8498EC5CD65B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200" b="1" dirty="0" smtClean="0">
              <a:latin typeface="Arial" pitchFamily="34" charset="0"/>
              <a:cs typeface="Arial" pitchFamily="34" charset="0"/>
            </a:rPr>
            <a:t>Inwestycje w gosp. N2000</a:t>
          </a:r>
        </a:p>
      </dgm:t>
    </dgm:pt>
    <dgm:pt modelId="{ABB01C56-CE09-4EC9-B399-E49C32CC51F6}" type="parTrans" cxnId="{89C04A18-C838-4005-9C21-722EB1C25865}">
      <dgm:prSet/>
      <dgm:spPr/>
      <dgm:t>
        <a:bodyPr/>
        <a:lstStyle/>
        <a:p>
          <a:endParaRPr lang="pl-PL"/>
        </a:p>
      </dgm:t>
    </dgm:pt>
    <dgm:pt modelId="{49099BF8-8BA9-4FD3-B93D-B7B92890A65C}" type="sibTrans" cxnId="{89C04A18-C838-4005-9C21-722EB1C25865}">
      <dgm:prSet/>
      <dgm:spPr/>
      <dgm:t>
        <a:bodyPr/>
        <a:lstStyle/>
        <a:p>
          <a:endParaRPr lang="pl-PL"/>
        </a:p>
      </dgm:t>
    </dgm:pt>
    <dgm:pt modelId="{9A4D898B-FD78-4D18-ADA0-1EF984F77A8B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345528"/>
          </a:solidFill>
        </a:ln>
      </dgm:spPr>
      <dgm:t>
        <a:bodyPr/>
        <a:lstStyle/>
        <a:p>
          <a:r>
            <a:rPr lang="pl-PL" sz="1200" b="1" dirty="0" smtClean="0">
              <a:latin typeface="Arial" pitchFamily="34" charset="0"/>
              <a:cs typeface="Arial" pitchFamily="34" charset="0"/>
            </a:rPr>
            <a:t>Inwestycje w gosp. OSN</a:t>
          </a:r>
        </a:p>
      </dgm:t>
    </dgm:pt>
    <dgm:pt modelId="{7AEF71A7-0611-463F-A273-F0AC19EEAE9D}" type="parTrans" cxnId="{4EBE30B4-277A-4CB5-983B-AF6D4599F8A7}">
      <dgm:prSet/>
      <dgm:spPr/>
      <dgm:t>
        <a:bodyPr/>
        <a:lstStyle/>
        <a:p>
          <a:endParaRPr lang="pl-PL"/>
        </a:p>
      </dgm:t>
    </dgm:pt>
    <dgm:pt modelId="{87BF3EBD-A49B-4309-A7A0-9277870983F7}" type="sibTrans" cxnId="{4EBE30B4-277A-4CB5-983B-AF6D4599F8A7}">
      <dgm:prSet/>
      <dgm:spPr/>
      <dgm:t>
        <a:bodyPr/>
        <a:lstStyle/>
        <a:p>
          <a:endParaRPr lang="pl-PL"/>
        </a:p>
      </dgm:t>
    </dgm:pt>
    <dgm:pt modelId="{B63459ED-6B8D-4F42-9C9E-1ACF82D0458C}" type="pres">
      <dgm:prSet presAssocID="{77748FD2-861E-49C4-9FBE-D6CC0715001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4A7FC9BA-8AA4-4DA4-B70D-17DD3DFB9363}" type="pres">
      <dgm:prSet presAssocID="{40767516-9118-4EC5-88A7-1C9812FF34F6}" presName="root" presStyleCnt="0"/>
      <dgm:spPr/>
    </dgm:pt>
    <dgm:pt modelId="{2D5636D9-BE11-489D-98CB-FB698374F99A}" type="pres">
      <dgm:prSet presAssocID="{40767516-9118-4EC5-88A7-1C9812FF34F6}" presName="rootComposite" presStyleCnt="0"/>
      <dgm:spPr/>
    </dgm:pt>
    <dgm:pt modelId="{593F3B6F-DABB-44F5-8BAC-0947B4AF62EB}" type="pres">
      <dgm:prSet presAssocID="{40767516-9118-4EC5-88A7-1C9812FF34F6}" presName="rootText" presStyleLbl="node1" presStyleIdx="0" presStyleCnt="6" custScaleX="138855" custScaleY="200924" custLinFactNeighborY="-73361"/>
      <dgm:spPr/>
      <dgm:t>
        <a:bodyPr/>
        <a:lstStyle/>
        <a:p>
          <a:endParaRPr lang="pl-PL"/>
        </a:p>
      </dgm:t>
    </dgm:pt>
    <dgm:pt modelId="{3068E1FD-C0DE-4C03-A251-2FC164853212}" type="pres">
      <dgm:prSet presAssocID="{40767516-9118-4EC5-88A7-1C9812FF34F6}" presName="rootConnector" presStyleLbl="node1" presStyleIdx="0" presStyleCnt="6"/>
      <dgm:spPr/>
      <dgm:t>
        <a:bodyPr/>
        <a:lstStyle/>
        <a:p>
          <a:endParaRPr lang="pl-PL"/>
        </a:p>
      </dgm:t>
    </dgm:pt>
    <dgm:pt modelId="{F8F04151-04A8-486B-A0BD-F925EBD79575}" type="pres">
      <dgm:prSet presAssocID="{40767516-9118-4EC5-88A7-1C9812FF34F6}" presName="childShape" presStyleCnt="0"/>
      <dgm:spPr/>
    </dgm:pt>
    <dgm:pt modelId="{F42089D9-6210-4279-9E8D-90568910949F}" type="pres">
      <dgm:prSet presAssocID="{59AE3307-7F20-477F-8EDC-3605C815089B}" presName="Name13" presStyleLbl="parChTrans1D2" presStyleIdx="0" presStyleCnt="23"/>
      <dgm:spPr/>
      <dgm:t>
        <a:bodyPr/>
        <a:lstStyle/>
        <a:p>
          <a:endParaRPr lang="pl-PL"/>
        </a:p>
      </dgm:t>
    </dgm:pt>
    <dgm:pt modelId="{3DDDC5B6-DC66-440B-9595-C75C079A71D4}" type="pres">
      <dgm:prSet presAssocID="{F9EC0FA6-A490-4505-B1E0-9DD005B14A05}" presName="childText" presStyleLbl="bgAcc1" presStyleIdx="0" presStyleCnt="23" custScaleX="136422" custScaleY="138278" custLinFactNeighborY="544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E58D806-E6F2-4DC2-9AB2-E279930C674D}" type="pres">
      <dgm:prSet presAssocID="{CD256F57-C1C4-4773-8BD5-B91BDDF35EE4}" presName="Name13" presStyleLbl="parChTrans1D2" presStyleIdx="1" presStyleCnt="23"/>
      <dgm:spPr/>
      <dgm:t>
        <a:bodyPr/>
        <a:lstStyle/>
        <a:p>
          <a:endParaRPr lang="pl-PL"/>
        </a:p>
      </dgm:t>
    </dgm:pt>
    <dgm:pt modelId="{91BE6E60-A88D-4389-BD5E-4AE050C69FDB}" type="pres">
      <dgm:prSet presAssocID="{A278DB7A-B313-4184-854F-E7E4C0B0BEF3}" presName="childText" presStyleLbl="bgAcc1" presStyleIdx="1" presStyleCnt="23" custScaleX="132826" custLinFactNeighborY="1424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493516C-8267-4D80-B4E7-DB81AD60B86A}" type="pres">
      <dgm:prSet presAssocID="{A18408B3-9621-4881-BB2E-2C86B5AE47A2}" presName="Name13" presStyleLbl="parChTrans1D2" presStyleIdx="2" presStyleCnt="23"/>
      <dgm:spPr/>
      <dgm:t>
        <a:bodyPr/>
        <a:lstStyle/>
        <a:p>
          <a:endParaRPr lang="pl-PL"/>
        </a:p>
      </dgm:t>
    </dgm:pt>
    <dgm:pt modelId="{B0A24DE1-7587-441D-8445-7A8B7099145B}" type="pres">
      <dgm:prSet presAssocID="{D7128A1D-6C39-4E62-93B2-0C06077469DC}" presName="childText" presStyleLbl="bgAcc1" presStyleIdx="2" presStyleCnt="23" custScaleX="139383" custLinFactNeighborY="2158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F19B524-6096-43B1-9C1C-79E5CF7890B2}" type="pres">
      <dgm:prSet presAssocID="{64D5C5B4-FF2B-433E-AC5E-FE54F8C4AC76}" presName="root" presStyleCnt="0"/>
      <dgm:spPr/>
    </dgm:pt>
    <dgm:pt modelId="{622248AE-ED8C-4E91-8078-482933D1D209}" type="pres">
      <dgm:prSet presAssocID="{64D5C5B4-FF2B-433E-AC5E-FE54F8C4AC76}" presName="rootComposite" presStyleCnt="0"/>
      <dgm:spPr/>
    </dgm:pt>
    <dgm:pt modelId="{9EEAE927-76E7-4262-B538-5CCBD86C9EAA}" type="pres">
      <dgm:prSet presAssocID="{64D5C5B4-FF2B-433E-AC5E-FE54F8C4AC76}" presName="rootText" presStyleLbl="node1" presStyleIdx="1" presStyleCnt="6" custScaleX="148717" custScaleY="218317" custLinFactNeighborX="-6385" custLinFactNeighborY="-28545"/>
      <dgm:spPr/>
      <dgm:t>
        <a:bodyPr/>
        <a:lstStyle/>
        <a:p>
          <a:endParaRPr lang="pl-PL"/>
        </a:p>
      </dgm:t>
    </dgm:pt>
    <dgm:pt modelId="{66530683-7CBA-44E8-B439-5D28DFDAB3EC}" type="pres">
      <dgm:prSet presAssocID="{64D5C5B4-FF2B-433E-AC5E-FE54F8C4AC76}" presName="rootConnector" presStyleLbl="node1" presStyleIdx="1" presStyleCnt="6"/>
      <dgm:spPr/>
      <dgm:t>
        <a:bodyPr/>
        <a:lstStyle/>
        <a:p>
          <a:endParaRPr lang="pl-PL"/>
        </a:p>
      </dgm:t>
    </dgm:pt>
    <dgm:pt modelId="{B15272FE-82CE-489E-87D4-164B37C19D3A}" type="pres">
      <dgm:prSet presAssocID="{64D5C5B4-FF2B-433E-AC5E-FE54F8C4AC76}" presName="childShape" presStyleCnt="0"/>
      <dgm:spPr/>
    </dgm:pt>
    <dgm:pt modelId="{F23104D1-AF6E-4363-A042-D58493E50B8D}" type="pres">
      <dgm:prSet presAssocID="{F4993743-7DB8-42AA-BE2D-9980BF8F3EEE}" presName="Name13" presStyleLbl="parChTrans1D2" presStyleIdx="3" presStyleCnt="23"/>
      <dgm:spPr/>
      <dgm:t>
        <a:bodyPr/>
        <a:lstStyle/>
        <a:p>
          <a:endParaRPr lang="pl-PL"/>
        </a:p>
      </dgm:t>
    </dgm:pt>
    <dgm:pt modelId="{777BA48D-7242-4342-B067-D777B377926B}" type="pres">
      <dgm:prSet presAssocID="{2BB824FF-CE50-4711-A263-8053B0933573}" presName="childText" presStyleLbl="bgAcc1" presStyleIdx="3" presStyleCnt="23" custScaleX="183536" custScaleY="127786" custLinFactNeighborX="-8407" custLinFactNeighborY="-819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8F5E5B5-F1AE-451D-B649-ED6364299E80}" type="pres">
      <dgm:prSet presAssocID="{8AECE439-4350-49D4-A6B1-176FC8010168}" presName="Name13" presStyleLbl="parChTrans1D2" presStyleIdx="4" presStyleCnt="23"/>
      <dgm:spPr/>
      <dgm:t>
        <a:bodyPr/>
        <a:lstStyle/>
        <a:p>
          <a:endParaRPr lang="pl-PL"/>
        </a:p>
      </dgm:t>
    </dgm:pt>
    <dgm:pt modelId="{920E2222-963F-47EE-AE81-DAD32CCCD245}" type="pres">
      <dgm:prSet presAssocID="{8E793294-FCD7-48EE-9BE3-0E59B46BB6EC}" presName="childText" presStyleLbl="bgAcc1" presStyleIdx="4" presStyleCnt="23" custScaleX="180650" custScaleY="130012" custLinFactNeighborX="-8407" custLinFactNeighborY="73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58AD948-43ED-482E-8428-00B0903EE1F6}" type="pres">
      <dgm:prSet presAssocID="{BF6D321D-F236-4EAC-B60D-90AEAF05CBFD}" presName="Name13" presStyleLbl="parChTrans1D2" presStyleIdx="5" presStyleCnt="23"/>
      <dgm:spPr/>
      <dgm:t>
        <a:bodyPr/>
        <a:lstStyle/>
        <a:p>
          <a:endParaRPr lang="en-GB"/>
        </a:p>
      </dgm:t>
    </dgm:pt>
    <dgm:pt modelId="{BFDF78D1-0791-492D-9088-2E0E0B9480EF}" type="pres">
      <dgm:prSet presAssocID="{1F94FFF4-2214-4A54-9F1D-8775EE934CE9}" presName="childText" presStyleLbl="bgAcc1" presStyleIdx="5" presStyleCnt="23" custScaleX="185810" custLinFactNeighborX="-8407" custLinFactNeighborY="743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215703-0B39-4C7C-B1D7-6F6F381E1654}" type="pres">
      <dgm:prSet presAssocID="{A32A2580-F3D2-41A8-80A7-CB8BE50ED7C0}" presName="Name13" presStyleLbl="parChTrans1D2" presStyleIdx="6" presStyleCnt="23"/>
      <dgm:spPr/>
      <dgm:t>
        <a:bodyPr/>
        <a:lstStyle/>
        <a:p>
          <a:endParaRPr lang="en-GB"/>
        </a:p>
      </dgm:t>
    </dgm:pt>
    <dgm:pt modelId="{414FC66C-A321-4560-92DB-DA6455AAAC32}" type="pres">
      <dgm:prSet presAssocID="{F008E92C-5C2C-4CA4-8624-9157B6EF5480}" presName="childText" presStyleLbl="bgAcc1" presStyleIdx="6" presStyleCnt="23" custScaleX="179431" custScaleY="205563" custLinFactNeighborX="-8407" custLinFactNeighborY="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B920EB9-27F7-4999-855B-DF0FD95D03A8}" type="pres">
      <dgm:prSet presAssocID="{97BA59EC-D303-43F6-8D91-90D831910CF1}" presName="Name13" presStyleLbl="parChTrans1D2" presStyleIdx="7" presStyleCnt="23"/>
      <dgm:spPr/>
      <dgm:t>
        <a:bodyPr/>
        <a:lstStyle/>
        <a:p>
          <a:endParaRPr lang="pl-PL"/>
        </a:p>
      </dgm:t>
    </dgm:pt>
    <dgm:pt modelId="{5A6F5BAB-98E7-436B-89FD-41F87D7A568D}" type="pres">
      <dgm:prSet presAssocID="{D7B5B5B2-4FEC-4940-BEDD-F395DC6ECDA9}" presName="childText" presStyleLbl="bgAcc1" presStyleIdx="7" presStyleCnt="23" custScaleX="181099" custScaleY="122373" custLinFactNeighborX="-8407" custLinFactNeighborY="-1000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7D14694-665A-4EDF-9DAC-BF72BD02057A}" type="pres">
      <dgm:prSet presAssocID="{C5FA827B-CAD2-4873-A2E9-6326B937197A}" presName="root" presStyleCnt="0"/>
      <dgm:spPr/>
    </dgm:pt>
    <dgm:pt modelId="{20E5A3B3-0D02-49C2-893F-E792FEF6B2F0}" type="pres">
      <dgm:prSet presAssocID="{C5FA827B-CAD2-4873-A2E9-6326B937197A}" presName="rootComposite" presStyleCnt="0"/>
      <dgm:spPr/>
    </dgm:pt>
    <dgm:pt modelId="{BBA6A978-694C-4B91-9426-9E2A9310AC13}" type="pres">
      <dgm:prSet presAssocID="{C5FA827B-CAD2-4873-A2E9-6326B937197A}" presName="rootText" presStyleLbl="node1" presStyleIdx="2" presStyleCnt="6" custScaleX="136140" custScaleY="216958" custLinFactNeighborY="-73361"/>
      <dgm:spPr/>
      <dgm:t>
        <a:bodyPr/>
        <a:lstStyle/>
        <a:p>
          <a:endParaRPr lang="pl-PL"/>
        </a:p>
      </dgm:t>
    </dgm:pt>
    <dgm:pt modelId="{F63FD1BC-554D-41C1-9AF8-3664E4146EC3}" type="pres">
      <dgm:prSet presAssocID="{C5FA827B-CAD2-4873-A2E9-6326B937197A}" presName="rootConnector" presStyleLbl="node1" presStyleIdx="2" presStyleCnt="6"/>
      <dgm:spPr/>
      <dgm:t>
        <a:bodyPr/>
        <a:lstStyle/>
        <a:p>
          <a:endParaRPr lang="pl-PL"/>
        </a:p>
      </dgm:t>
    </dgm:pt>
    <dgm:pt modelId="{9776D23B-B48D-4C12-B982-E4007187E32D}" type="pres">
      <dgm:prSet presAssocID="{C5FA827B-CAD2-4873-A2E9-6326B937197A}" presName="childShape" presStyleCnt="0"/>
      <dgm:spPr/>
    </dgm:pt>
    <dgm:pt modelId="{2CDEEAE5-4A92-484E-A7E9-5A4C1E41ABC6}" type="pres">
      <dgm:prSet presAssocID="{22A1861A-EC1C-4CE8-A0FD-F30393E58E2A}" presName="Name13" presStyleLbl="parChTrans1D2" presStyleIdx="8" presStyleCnt="23"/>
      <dgm:spPr/>
      <dgm:t>
        <a:bodyPr/>
        <a:lstStyle/>
        <a:p>
          <a:endParaRPr lang="pl-PL"/>
        </a:p>
      </dgm:t>
    </dgm:pt>
    <dgm:pt modelId="{D7A5ABAE-B2A8-46D3-9BB6-F6101C7BD85A}" type="pres">
      <dgm:prSet presAssocID="{C94CF75C-F4AE-4EDF-8BBB-0998D6BB15BA}" presName="childText" presStyleLbl="bgAcc1" presStyleIdx="8" presStyleCnt="23" custScaleX="164871" custScaleY="195807" custLinFactNeighborY="578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A2B0561-58AA-4763-8DE2-AB0FA7E7E99D}" type="pres">
      <dgm:prSet presAssocID="{B788073E-30AC-42D9-B289-08ED917C27AF}" presName="Name13" presStyleLbl="parChTrans1D2" presStyleIdx="9" presStyleCnt="23"/>
      <dgm:spPr/>
      <dgm:t>
        <a:bodyPr/>
        <a:lstStyle/>
        <a:p>
          <a:endParaRPr lang="pl-PL"/>
        </a:p>
      </dgm:t>
    </dgm:pt>
    <dgm:pt modelId="{463C8878-7626-497F-B9FB-DCCE67053023}" type="pres">
      <dgm:prSet presAssocID="{86FFB25B-F9EE-4D7A-9FAD-7D2D95215BA3}" presName="childText" presStyleLbl="bgAcc1" presStyleIdx="9" presStyleCnt="23" custScaleX="165285" custScaleY="199682" custLinFactNeighborY="578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E229E71-9B1F-48EF-88ED-437A128E7022}" type="pres">
      <dgm:prSet presAssocID="{DE60BB88-71FE-4163-B50F-5C1C1D94F665}" presName="Name13" presStyleLbl="parChTrans1D2" presStyleIdx="10" presStyleCnt="23"/>
      <dgm:spPr/>
      <dgm:t>
        <a:bodyPr/>
        <a:lstStyle/>
        <a:p>
          <a:endParaRPr lang="pl-PL"/>
        </a:p>
      </dgm:t>
    </dgm:pt>
    <dgm:pt modelId="{BD2A8CB3-84E9-4D46-9836-D68883D22B1B}" type="pres">
      <dgm:prSet presAssocID="{BEED32AF-2E3B-4EDC-B7DA-DCCA6BEB04D6}" presName="childText" presStyleLbl="bgAcc1" presStyleIdx="10" presStyleCnt="23" custScaleX="164968" custScaleY="137673" custLinFactNeighborY="925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002B93F-C9B9-408A-980C-B93D526F0D0C}" type="pres">
      <dgm:prSet presAssocID="{04B33AAB-10F2-4447-8FAF-15D5181E4B59}" presName="Name13" presStyleLbl="parChTrans1D2" presStyleIdx="11" presStyleCnt="23"/>
      <dgm:spPr/>
      <dgm:t>
        <a:bodyPr/>
        <a:lstStyle/>
        <a:p>
          <a:endParaRPr lang="pl-PL"/>
        </a:p>
      </dgm:t>
    </dgm:pt>
    <dgm:pt modelId="{532CFDF4-22B0-4782-B0A6-21BDC801F1F4}" type="pres">
      <dgm:prSet presAssocID="{259B92B6-F635-4300-8B75-B18C85417C24}" presName="childText" presStyleLbl="bgAcc1" presStyleIdx="11" presStyleCnt="23" custScaleX="158597" custLinFactNeighborY="-59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AB29D3B-860C-4B51-ADFE-657377A66AA2}" type="pres">
      <dgm:prSet presAssocID="{72DBD35A-1F3E-4257-B0B2-256372D7EBC0}" presName="Name13" presStyleLbl="parChTrans1D2" presStyleIdx="12" presStyleCnt="23"/>
      <dgm:spPr/>
      <dgm:t>
        <a:bodyPr/>
        <a:lstStyle/>
        <a:p>
          <a:endParaRPr lang="pl-PL"/>
        </a:p>
      </dgm:t>
    </dgm:pt>
    <dgm:pt modelId="{FD3576C7-53BB-4E7C-B98D-8AC68093926D}" type="pres">
      <dgm:prSet presAssocID="{161F8047-5D59-4363-A1E3-67670AC1DD9F}" presName="childText" presStyleLbl="bgAcc1" presStyleIdx="12" presStyleCnt="23" custScaleX="158160" custScaleY="165853" custLinFactNeighborY="-244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5FD579B-7295-4FCF-99D2-59D7F44D9682}" type="pres">
      <dgm:prSet presAssocID="{BA6A0D69-ED64-4B6C-AE8E-38C32ABADD8A}" presName="root" presStyleCnt="0"/>
      <dgm:spPr/>
    </dgm:pt>
    <dgm:pt modelId="{67B76BD9-BCC4-483D-B8AF-AC314F44D7C6}" type="pres">
      <dgm:prSet presAssocID="{BA6A0D69-ED64-4B6C-AE8E-38C32ABADD8A}" presName="rootComposite" presStyleCnt="0"/>
      <dgm:spPr/>
    </dgm:pt>
    <dgm:pt modelId="{113A0E39-2F9C-4518-ABA3-6C801DCBC9BB}" type="pres">
      <dgm:prSet presAssocID="{BA6A0D69-ED64-4B6C-AE8E-38C32ABADD8A}" presName="rootText" presStyleLbl="node1" presStyleIdx="3" presStyleCnt="6" custScaleX="121417" custScaleY="217390" custLinFactNeighborY="-73361"/>
      <dgm:spPr/>
      <dgm:t>
        <a:bodyPr/>
        <a:lstStyle/>
        <a:p>
          <a:endParaRPr lang="pl-PL"/>
        </a:p>
      </dgm:t>
    </dgm:pt>
    <dgm:pt modelId="{4BF346AB-0915-4E00-97F4-69D533F563F6}" type="pres">
      <dgm:prSet presAssocID="{BA6A0D69-ED64-4B6C-AE8E-38C32ABADD8A}" presName="rootConnector" presStyleLbl="node1" presStyleIdx="3" presStyleCnt="6"/>
      <dgm:spPr/>
      <dgm:t>
        <a:bodyPr/>
        <a:lstStyle/>
        <a:p>
          <a:endParaRPr lang="pl-PL"/>
        </a:p>
      </dgm:t>
    </dgm:pt>
    <dgm:pt modelId="{AAF89BEB-1698-48A6-9D5F-C5A7F17560EB}" type="pres">
      <dgm:prSet presAssocID="{BA6A0D69-ED64-4B6C-AE8E-38C32ABADD8A}" presName="childShape" presStyleCnt="0"/>
      <dgm:spPr/>
    </dgm:pt>
    <dgm:pt modelId="{74DFE0FB-9921-4355-B2C2-95B547B18E01}" type="pres">
      <dgm:prSet presAssocID="{937D2602-D119-4B21-9100-7BD5CA2AAAB7}" presName="Name13" presStyleLbl="parChTrans1D2" presStyleIdx="13" presStyleCnt="23"/>
      <dgm:spPr/>
      <dgm:t>
        <a:bodyPr/>
        <a:lstStyle/>
        <a:p>
          <a:endParaRPr lang="pl-PL"/>
        </a:p>
      </dgm:t>
    </dgm:pt>
    <dgm:pt modelId="{78066A8C-CE13-459C-95E0-53C78D2E819F}" type="pres">
      <dgm:prSet presAssocID="{C7D6BAE0-6D71-4664-B226-DF369AB35EEA}" presName="childText" presStyleLbl="bgAcc1" presStyleIdx="13" presStyleCnt="23" custScaleX="156632" custScaleY="162779" custLinFactNeighborX="-674" custLinFactNeighborY="5884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CF939D0-AE6A-454D-9EBD-6E70A8FC2862}" type="pres">
      <dgm:prSet presAssocID="{0DBD9CBE-2B5C-4AEC-BA12-BB1FF3F07CCE}" presName="Name13" presStyleLbl="parChTrans1D2" presStyleIdx="14" presStyleCnt="23"/>
      <dgm:spPr/>
      <dgm:t>
        <a:bodyPr/>
        <a:lstStyle/>
        <a:p>
          <a:endParaRPr lang="pl-PL"/>
        </a:p>
      </dgm:t>
    </dgm:pt>
    <dgm:pt modelId="{82DD1F9F-0978-4772-948B-DCB0B5689E9B}" type="pres">
      <dgm:prSet presAssocID="{32B0E342-594B-410C-BA5C-D75CADCAA3E1}" presName="childText" presStyleLbl="bgAcc1" presStyleIdx="14" presStyleCnt="23" custScaleX="150539" custScaleY="147989" custLinFactNeighborX="1147" custLinFactNeighborY="5467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E010040-326B-4495-BF16-281E2311E743}" type="pres">
      <dgm:prSet presAssocID="{C6451F1F-8AB5-435C-9A52-820A27AC491A}" presName="Name13" presStyleLbl="parChTrans1D2" presStyleIdx="15" presStyleCnt="23"/>
      <dgm:spPr/>
      <dgm:t>
        <a:bodyPr/>
        <a:lstStyle/>
        <a:p>
          <a:endParaRPr lang="pl-PL"/>
        </a:p>
      </dgm:t>
    </dgm:pt>
    <dgm:pt modelId="{29E52C95-3C72-4976-958B-AB80929DBE34}" type="pres">
      <dgm:prSet presAssocID="{AF0C9863-5770-4BD6-9151-B4BFAC66367C}" presName="childText" presStyleLbl="bgAcc1" presStyleIdx="15" presStyleCnt="23" custScaleX="152366" custScaleY="98546" custLinFactNeighborX="1147" custLinFactNeighborY="5850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0624B86-7D12-4ACD-AC6C-30CA5E32A1E8}" type="pres">
      <dgm:prSet presAssocID="{E86194B5-22B0-431A-9E05-6DC43AB5EB77}" presName="Name13" presStyleLbl="parChTrans1D2" presStyleIdx="16" presStyleCnt="23"/>
      <dgm:spPr/>
      <dgm:t>
        <a:bodyPr/>
        <a:lstStyle/>
        <a:p>
          <a:endParaRPr lang="pl-PL"/>
        </a:p>
      </dgm:t>
    </dgm:pt>
    <dgm:pt modelId="{406AF22F-40A5-49B6-8339-07E713198A4C}" type="pres">
      <dgm:prSet presAssocID="{A642628A-686D-4CAF-B962-7930239F604F}" presName="childText" presStyleLbl="bgAcc1" presStyleIdx="16" presStyleCnt="23" custScaleX="152097" custScaleY="118228" custLinFactNeighborX="1147" custLinFactNeighborY="5283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5D85DAD-0EF1-496A-8CD5-EBFD5463ED9E}" type="pres">
      <dgm:prSet presAssocID="{ABB01C56-CE09-4EC9-B399-E49C32CC51F6}" presName="Name13" presStyleLbl="parChTrans1D2" presStyleIdx="17" presStyleCnt="23"/>
      <dgm:spPr/>
      <dgm:t>
        <a:bodyPr/>
        <a:lstStyle/>
        <a:p>
          <a:endParaRPr lang="pl-PL"/>
        </a:p>
      </dgm:t>
    </dgm:pt>
    <dgm:pt modelId="{4F82F4B0-92B7-4876-989A-7BF4D68EEA81}" type="pres">
      <dgm:prSet presAssocID="{1ACFEA32-CDE1-4538-9429-8498EC5CD65B}" presName="childText" presStyleLbl="bgAcc1" presStyleIdx="17" presStyleCnt="23" custScaleX="152097" custScaleY="118228" custLinFactNeighborX="1147" custLinFactNeighborY="5283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6A4B860-35FF-4009-BC65-A9C3436D27EE}" type="pres">
      <dgm:prSet presAssocID="{7AEF71A7-0611-463F-A273-F0AC19EEAE9D}" presName="Name13" presStyleLbl="parChTrans1D2" presStyleIdx="18" presStyleCnt="23"/>
      <dgm:spPr/>
      <dgm:t>
        <a:bodyPr/>
        <a:lstStyle/>
        <a:p>
          <a:endParaRPr lang="pl-PL"/>
        </a:p>
      </dgm:t>
    </dgm:pt>
    <dgm:pt modelId="{D30A61FC-438A-4133-904A-613E91DA9EA1}" type="pres">
      <dgm:prSet presAssocID="{9A4D898B-FD78-4D18-ADA0-1EF984F77A8B}" presName="childText" presStyleLbl="bgAcc1" presStyleIdx="18" presStyleCnt="23" custScaleX="152097" custScaleY="118228" custLinFactNeighborX="1147" custLinFactNeighborY="5283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80960DB-388D-45F2-920B-506262B26298}" type="pres">
      <dgm:prSet presAssocID="{DCCFCAC6-4A58-49B5-A376-84BC7F7214C5}" presName="root" presStyleCnt="0"/>
      <dgm:spPr/>
    </dgm:pt>
    <dgm:pt modelId="{5FD29F55-045F-43C7-B19C-BEEA651AAD0A}" type="pres">
      <dgm:prSet presAssocID="{DCCFCAC6-4A58-49B5-A376-84BC7F7214C5}" presName="rootComposite" presStyleCnt="0"/>
      <dgm:spPr/>
    </dgm:pt>
    <dgm:pt modelId="{7E12C3E0-D64C-457B-865C-B27FAB9922BA}" type="pres">
      <dgm:prSet presAssocID="{DCCFCAC6-4A58-49B5-A376-84BC7F7214C5}" presName="rootText" presStyleLbl="node1" presStyleIdx="4" presStyleCnt="6" custScaleX="110929" custScaleY="213265" custLinFactNeighborY="-73361"/>
      <dgm:spPr/>
      <dgm:t>
        <a:bodyPr/>
        <a:lstStyle/>
        <a:p>
          <a:endParaRPr lang="pl-PL"/>
        </a:p>
      </dgm:t>
    </dgm:pt>
    <dgm:pt modelId="{3701088A-5352-4352-9FFC-816C0CA8AE43}" type="pres">
      <dgm:prSet presAssocID="{DCCFCAC6-4A58-49B5-A376-84BC7F7214C5}" presName="rootConnector" presStyleLbl="node1" presStyleIdx="4" presStyleCnt="6"/>
      <dgm:spPr/>
      <dgm:t>
        <a:bodyPr/>
        <a:lstStyle/>
        <a:p>
          <a:endParaRPr lang="pl-PL"/>
        </a:p>
      </dgm:t>
    </dgm:pt>
    <dgm:pt modelId="{51BCC9A6-1AC3-4B3E-B67C-0725B0EB7808}" type="pres">
      <dgm:prSet presAssocID="{DCCFCAC6-4A58-49B5-A376-84BC7F7214C5}" presName="childShape" presStyleCnt="0"/>
      <dgm:spPr/>
    </dgm:pt>
    <dgm:pt modelId="{6678A13D-37F8-4D5F-B475-A6E2842B3EFB}" type="pres">
      <dgm:prSet presAssocID="{90D80548-C46B-48D6-BD03-3ED505831B87}" presName="Name13" presStyleLbl="parChTrans1D2" presStyleIdx="19" presStyleCnt="23"/>
      <dgm:spPr/>
      <dgm:t>
        <a:bodyPr/>
        <a:lstStyle/>
        <a:p>
          <a:endParaRPr lang="pl-PL"/>
        </a:p>
      </dgm:t>
    </dgm:pt>
    <dgm:pt modelId="{D00355A6-234E-44F0-B297-0F2458C37B8E}" type="pres">
      <dgm:prSet presAssocID="{5D90DD6D-E63C-4A53-9DB2-7C9EF37C56A9}" presName="childText" presStyleLbl="bgAcc1" presStyleIdx="19" presStyleCnt="23" custScaleX="137109" custScaleY="169890" custLinFactNeighborX="3908" custLinFactNeighborY="4452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81A93C-FEC7-49EC-A419-CFF59135A501}" type="pres">
      <dgm:prSet presAssocID="{17F58A4C-88F9-41E1-A30D-5FA48BFBCD36}" presName="root" presStyleCnt="0"/>
      <dgm:spPr/>
    </dgm:pt>
    <dgm:pt modelId="{69F80BFE-4CD3-443B-B500-B11DC04B97AC}" type="pres">
      <dgm:prSet presAssocID="{17F58A4C-88F9-41E1-A30D-5FA48BFBCD36}" presName="rootComposite" presStyleCnt="0"/>
      <dgm:spPr/>
    </dgm:pt>
    <dgm:pt modelId="{7E6EE51B-7A07-42D5-9C32-6891A0BE4AC3}" type="pres">
      <dgm:prSet presAssocID="{17F58A4C-88F9-41E1-A30D-5FA48BFBCD36}" presName="rootText" presStyleLbl="node1" presStyleIdx="5" presStyleCnt="6" custScaleX="138639" custScaleY="227039" custLinFactNeighborY="-73361"/>
      <dgm:spPr/>
      <dgm:t>
        <a:bodyPr/>
        <a:lstStyle/>
        <a:p>
          <a:endParaRPr lang="pl-PL"/>
        </a:p>
      </dgm:t>
    </dgm:pt>
    <dgm:pt modelId="{A5C9C6F9-2ECC-4835-B796-E42B1BF65D1F}" type="pres">
      <dgm:prSet presAssocID="{17F58A4C-88F9-41E1-A30D-5FA48BFBCD36}" presName="rootConnector" presStyleLbl="node1" presStyleIdx="5" presStyleCnt="6"/>
      <dgm:spPr/>
      <dgm:t>
        <a:bodyPr/>
        <a:lstStyle/>
        <a:p>
          <a:endParaRPr lang="pl-PL"/>
        </a:p>
      </dgm:t>
    </dgm:pt>
    <dgm:pt modelId="{0A9E78F3-BF53-447D-A071-9561C5426408}" type="pres">
      <dgm:prSet presAssocID="{17F58A4C-88F9-41E1-A30D-5FA48BFBCD36}" presName="childShape" presStyleCnt="0"/>
      <dgm:spPr/>
    </dgm:pt>
    <dgm:pt modelId="{5580D688-5EDD-4BB2-8FF1-A715751F9D62}" type="pres">
      <dgm:prSet presAssocID="{92A3E9A0-D312-434B-A1DE-0C753C546620}" presName="Name13" presStyleLbl="parChTrans1D2" presStyleIdx="20" presStyleCnt="23"/>
      <dgm:spPr/>
      <dgm:t>
        <a:bodyPr/>
        <a:lstStyle/>
        <a:p>
          <a:endParaRPr lang="pl-PL"/>
        </a:p>
      </dgm:t>
    </dgm:pt>
    <dgm:pt modelId="{6DAD1519-4BD5-4744-B407-5394E404FAEB}" type="pres">
      <dgm:prSet presAssocID="{4C4F0DE1-E011-4F75-8271-3297D472B99A}" presName="childText" presStyleLbl="bgAcc1" presStyleIdx="20" presStyleCnt="23" custScaleX="138006" custScaleY="227136" custLinFactNeighborY="1733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A4EA937-34F9-4A67-BA8D-C049E09B2876}" type="pres">
      <dgm:prSet presAssocID="{823AB7AC-5907-48A6-A396-42D7601F7F42}" presName="Name13" presStyleLbl="parChTrans1D2" presStyleIdx="21" presStyleCnt="23"/>
      <dgm:spPr/>
      <dgm:t>
        <a:bodyPr/>
        <a:lstStyle/>
        <a:p>
          <a:endParaRPr lang="pl-PL"/>
        </a:p>
      </dgm:t>
    </dgm:pt>
    <dgm:pt modelId="{E278D99D-E6DC-44AF-9F41-17E8719761A7}" type="pres">
      <dgm:prSet presAssocID="{3655D651-AF8A-41F8-9109-33625E07C620}" presName="childText" presStyleLbl="bgAcc1" presStyleIdx="21" presStyleCnt="23" custScaleX="142563" custScaleY="256917" custLinFactNeighborX="312" custLinFactNeighborY="5921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8DA0EFB-A201-43AD-9AAA-3773AD7CCD53}" type="pres">
      <dgm:prSet presAssocID="{0DEC1746-3EFC-45B3-A09C-B16A82CF66AE}" presName="Name13" presStyleLbl="parChTrans1D2" presStyleIdx="22" presStyleCnt="23"/>
      <dgm:spPr/>
      <dgm:t>
        <a:bodyPr/>
        <a:lstStyle/>
        <a:p>
          <a:endParaRPr lang="pl-PL"/>
        </a:p>
      </dgm:t>
    </dgm:pt>
    <dgm:pt modelId="{228B6E0C-B463-42FD-A449-6DBC6967BD66}" type="pres">
      <dgm:prSet presAssocID="{A0B266CD-DB02-4855-B941-5384324B3573}" presName="childText" presStyleLbl="bgAcc1" presStyleIdx="22" presStyleCnt="23" custScaleX="138326" custLinFactNeighborX="4549" custLinFactNeighborY="7572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E6A498F-A2A7-4C44-8ED7-E05239D81E33}" type="presOf" srcId="{823AB7AC-5907-48A6-A396-42D7601F7F42}" destId="{DA4EA937-34F9-4A67-BA8D-C049E09B2876}" srcOrd="0" destOrd="0" presId="urn:microsoft.com/office/officeart/2005/8/layout/hierarchy3"/>
    <dgm:cxn modelId="{4F0A68A4-CB08-4D3F-A82D-32E3A26B88EC}" type="presOf" srcId="{DCCFCAC6-4A58-49B5-A376-84BC7F7214C5}" destId="{7E12C3E0-D64C-457B-865C-B27FAB9922BA}" srcOrd="0" destOrd="0" presId="urn:microsoft.com/office/officeart/2005/8/layout/hierarchy3"/>
    <dgm:cxn modelId="{95795165-9F64-4F4F-A5D1-18A47DAEC369}" srcId="{17F58A4C-88F9-41E1-A30D-5FA48BFBCD36}" destId="{4C4F0DE1-E011-4F75-8271-3297D472B99A}" srcOrd="0" destOrd="0" parTransId="{92A3E9A0-D312-434B-A1DE-0C753C546620}" sibTransId="{859C0E0D-7630-4010-A42A-FB287871E501}"/>
    <dgm:cxn modelId="{F8A45B24-B226-47A5-B29B-3DC58E83E08F}" type="presOf" srcId="{17F58A4C-88F9-41E1-A30D-5FA48BFBCD36}" destId="{A5C9C6F9-2ECC-4835-B796-E42B1BF65D1F}" srcOrd="1" destOrd="0" presId="urn:microsoft.com/office/officeart/2005/8/layout/hierarchy3"/>
    <dgm:cxn modelId="{AA01F18E-2AFB-4A64-9821-92D8A17BC33A}" type="presOf" srcId="{1F94FFF4-2214-4A54-9F1D-8775EE934CE9}" destId="{BFDF78D1-0791-492D-9088-2E0E0B9480EF}" srcOrd="0" destOrd="0" presId="urn:microsoft.com/office/officeart/2005/8/layout/hierarchy3"/>
    <dgm:cxn modelId="{18C65F9E-2E4E-4D46-A637-E81365AE6185}" type="presOf" srcId="{BA6A0D69-ED64-4B6C-AE8E-38C32ABADD8A}" destId="{113A0E39-2F9C-4518-ABA3-6C801DCBC9BB}" srcOrd="0" destOrd="0" presId="urn:microsoft.com/office/officeart/2005/8/layout/hierarchy3"/>
    <dgm:cxn modelId="{61B391B5-85EA-4C28-9498-0D70303C4587}" srcId="{77748FD2-861E-49C4-9FBE-D6CC0715001B}" destId="{64D5C5B4-FF2B-433E-AC5E-FE54F8C4AC76}" srcOrd="1" destOrd="0" parTransId="{E367266C-2A58-4C18-95D3-32524A0B2DEA}" sibTransId="{FEE3853A-21E5-4D3F-8A83-5CD60DEB3A54}"/>
    <dgm:cxn modelId="{03310D9E-C5AF-48A0-8310-6483B18F81FD}" type="presOf" srcId="{B788073E-30AC-42D9-B289-08ED917C27AF}" destId="{AA2B0561-58AA-4763-8DE2-AB0FA7E7E99D}" srcOrd="0" destOrd="0" presId="urn:microsoft.com/office/officeart/2005/8/layout/hierarchy3"/>
    <dgm:cxn modelId="{90C3CDF3-4118-49E3-ACA2-A85CA7BF41B8}" srcId="{C5FA827B-CAD2-4873-A2E9-6326B937197A}" destId="{161F8047-5D59-4363-A1E3-67670AC1DD9F}" srcOrd="4" destOrd="0" parTransId="{72DBD35A-1F3E-4257-B0B2-256372D7EBC0}" sibTransId="{E472387D-9FF9-4836-B46A-BCC077E32C01}"/>
    <dgm:cxn modelId="{AE584E17-1BB5-48C3-8340-2EC564F710F2}" type="presOf" srcId="{259B92B6-F635-4300-8B75-B18C85417C24}" destId="{532CFDF4-22B0-4782-B0A6-21BDC801F1F4}" srcOrd="0" destOrd="0" presId="urn:microsoft.com/office/officeart/2005/8/layout/hierarchy3"/>
    <dgm:cxn modelId="{565DB141-5B34-4F20-837B-2C247D03855D}" type="presOf" srcId="{92A3E9A0-D312-434B-A1DE-0C753C546620}" destId="{5580D688-5EDD-4BB2-8FF1-A715751F9D62}" srcOrd="0" destOrd="0" presId="urn:microsoft.com/office/officeart/2005/8/layout/hierarchy3"/>
    <dgm:cxn modelId="{415B50F8-69DD-487B-95A5-F405A72027B4}" type="presOf" srcId="{C5FA827B-CAD2-4873-A2E9-6326B937197A}" destId="{F63FD1BC-554D-41C1-9AF8-3664E4146EC3}" srcOrd="1" destOrd="0" presId="urn:microsoft.com/office/officeart/2005/8/layout/hierarchy3"/>
    <dgm:cxn modelId="{A76D46CB-E5FF-483E-82E4-8240341450CE}" type="presOf" srcId="{A0B266CD-DB02-4855-B941-5384324B3573}" destId="{228B6E0C-B463-42FD-A449-6DBC6967BD66}" srcOrd="0" destOrd="0" presId="urn:microsoft.com/office/officeart/2005/8/layout/hierarchy3"/>
    <dgm:cxn modelId="{5C5611AD-C50E-419A-9CD5-DB01A295823A}" srcId="{40767516-9118-4EC5-88A7-1C9812FF34F6}" destId="{F9EC0FA6-A490-4505-B1E0-9DD005B14A05}" srcOrd="0" destOrd="0" parTransId="{59AE3307-7F20-477F-8EDC-3605C815089B}" sibTransId="{817112A5-2E23-4757-9BD7-DB6FC499CC43}"/>
    <dgm:cxn modelId="{5B4AB669-5F14-400F-BE6F-D035BE062717}" type="presOf" srcId="{937D2602-D119-4B21-9100-7BD5CA2AAAB7}" destId="{74DFE0FB-9921-4355-B2C2-95B547B18E01}" srcOrd="0" destOrd="0" presId="urn:microsoft.com/office/officeart/2005/8/layout/hierarchy3"/>
    <dgm:cxn modelId="{8D403327-47BD-4BAD-AAE8-234DE493BBE1}" type="presOf" srcId="{BF6D321D-F236-4EAC-B60D-90AEAF05CBFD}" destId="{D58AD948-43ED-482E-8428-00B0903EE1F6}" srcOrd="0" destOrd="0" presId="urn:microsoft.com/office/officeart/2005/8/layout/hierarchy3"/>
    <dgm:cxn modelId="{72285F17-4D8D-4AB9-9481-BAD2DCA85284}" type="presOf" srcId="{0DBD9CBE-2B5C-4AEC-BA12-BB1FF3F07CCE}" destId="{2CF939D0-AE6A-454D-9EBD-6E70A8FC2862}" srcOrd="0" destOrd="0" presId="urn:microsoft.com/office/officeart/2005/8/layout/hierarchy3"/>
    <dgm:cxn modelId="{BBB82B4F-DEF2-4351-9235-E7FF50980CF9}" type="presOf" srcId="{A18408B3-9621-4881-BB2E-2C86B5AE47A2}" destId="{C493516C-8267-4D80-B4E7-DB81AD60B86A}" srcOrd="0" destOrd="0" presId="urn:microsoft.com/office/officeart/2005/8/layout/hierarchy3"/>
    <dgm:cxn modelId="{BE060BD1-1D58-4246-BC9E-760214CCB874}" srcId="{64D5C5B4-FF2B-433E-AC5E-FE54F8C4AC76}" destId="{2BB824FF-CE50-4711-A263-8053B0933573}" srcOrd="0" destOrd="0" parTransId="{F4993743-7DB8-42AA-BE2D-9980BF8F3EEE}" sibTransId="{67F59862-80A1-453C-A46D-340DE169C723}"/>
    <dgm:cxn modelId="{93B9FD70-BF32-4EC7-A447-2B664AB6CFB9}" srcId="{64D5C5B4-FF2B-433E-AC5E-FE54F8C4AC76}" destId="{1F94FFF4-2214-4A54-9F1D-8775EE934CE9}" srcOrd="2" destOrd="0" parTransId="{BF6D321D-F236-4EAC-B60D-90AEAF05CBFD}" sibTransId="{BC50B80E-2A48-48C2-A68C-FF9A728472EC}"/>
    <dgm:cxn modelId="{FC9904B1-6CE3-4744-AEEC-C8C3F70104B5}" type="presOf" srcId="{97BA59EC-D303-43F6-8D91-90D831910CF1}" destId="{EB920EB9-27F7-4999-855B-DF0FD95D03A8}" srcOrd="0" destOrd="0" presId="urn:microsoft.com/office/officeart/2005/8/layout/hierarchy3"/>
    <dgm:cxn modelId="{6FA9B6FA-1E96-4AC0-BF90-F5A907453EE0}" type="presOf" srcId="{C94CF75C-F4AE-4EDF-8BBB-0998D6BB15BA}" destId="{D7A5ABAE-B2A8-46D3-9BB6-F6101C7BD85A}" srcOrd="0" destOrd="0" presId="urn:microsoft.com/office/officeart/2005/8/layout/hierarchy3"/>
    <dgm:cxn modelId="{2DAA7641-9EEF-4FE3-9968-24F150242D19}" type="presOf" srcId="{64D5C5B4-FF2B-433E-AC5E-FE54F8C4AC76}" destId="{9EEAE927-76E7-4262-B538-5CCBD86C9EAA}" srcOrd="0" destOrd="0" presId="urn:microsoft.com/office/officeart/2005/8/layout/hierarchy3"/>
    <dgm:cxn modelId="{BDFA7DA2-D730-4637-93D4-548D720D8B34}" srcId="{77748FD2-861E-49C4-9FBE-D6CC0715001B}" destId="{DCCFCAC6-4A58-49B5-A376-84BC7F7214C5}" srcOrd="4" destOrd="0" parTransId="{1F9EB600-48FD-450D-9D8E-A8A9AEB45C9A}" sibTransId="{653D5BC8-FD4A-47F6-8FCA-68ECAC4F56B4}"/>
    <dgm:cxn modelId="{99E47248-53EA-4A1A-BB0E-A65D1294864C}" srcId="{C5FA827B-CAD2-4873-A2E9-6326B937197A}" destId="{C94CF75C-F4AE-4EDF-8BBB-0998D6BB15BA}" srcOrd="0" destOrd="0" parTransId="{22A1861A-EC1C-4CE8-A0FD-F30393E58E2A}" sibTransId="{BA20786A-7176-498A-A4AF-A930BE0EC820}"/>
    <dgm:cxn modelId="{30DE163D-B84A-4E66-8167-53FCAE407C20}" type="presOf" srcId="{5D90DD6D-E63C-4A53-9DB2-7C9EF37C56A9}" destId="{D00355A6-234E-44F0-B297-0F2458C37B8E}" srcOrd="0" destOrd="0" presId="urn:microsoft.com/office/officeart/2005/8/layout/hierarchy3"/>
    <dgm:cxn modelId="{45BE5A1E-985B-4D89-A8FA-22A024BD0EF2}" type="presOf" srcId="{A642628A-686D-4CAF-B962-7930239F604F}" destId="{406AF22F-40A5-49B6-8339-07E713198A4C}" srcOrd="0" destOrd="0" presId="urn:microsoft.com/office/officeart/2005/8/layout/hierarchy3"/>
    <dgm:cxn modelId="{F9FA7AE9-E11D-4D81-9EC4-E5A33977B758}" type="presOf" srcId="{AF0C9863-5770-4BD6-9151-B4BFAC66367C}" destId="{29E52C95-3C72-4976-958B-AB80929DBE34}" srcOrd="0" destOrd="0" presId="urn:microsoft.com/office/officeart/2005/8/layout/hierarchy3"/>
    <dgm:cxn modelId="{AA3D71DB-8BD9-4154-9812-15AB6C78ED99}" type="presOf" srcId="{BA6A0D69-ED64-4B6C-AE8E-38C32ABADD8A}" destId="{4BF346AB-0915-4E00-97F4-69D533F563F6}" srcOrd="1" destOrd="0" presId="urn:microsoft.com/office/officeart/2005/8/layout/hierarchy3"/>
    <dgm:cxn modelId="{E30220F6-F9DE-4DFE-A016-A2ACAFA78644}" srcId="{77748FD2-861E-49C4-9FBE-D6CC0715001B}" destId="{BA6A0D69-ED64-4B6C-AE8E-38C32ABADD8A}" srcOrd="3" destOrd="0" parTransId="{B5EF4E89-4D71-4E5C-9A97-1D4D629F30A9}" sibTransId="{1EFD0F43-EBB5-45F4-B1AE-9B1F511E7DEE}"/>
    <dgm:cxn modelId="{98D9DF7A-8566-461A-9C05-B0F2D695D717}" type="presOf" srcId="{C6451F1F-8AB5-435C-9A52-820A27AC491A}" destId="{FE010040-326B-4495-BF16-281E2311E743}" srcOrd="0" destOrd="0" presId="urn:microsoft.com/office/officeart/2005/8/layout/hierarchy3"/>
    <dgm:cxn modelId="{2603659F-2633-4B28-92CA-734C28242CD1}" srcId="{64D5C5B4-FF2B-433E-AC5E-FE54F8C4AC76}" destId="{F008E92C-5C2C-4CA4-8624-9157B6EF5480}" srcOrd="3" destOrd="0" parTransId="{A32A2580-F3D2-41A8-80A7-CB8BE50ED7C0}" sibTransId="{59E5015A-0CB0-46BF-9805-F9176BC28F71}"/>
    <dgm:cxn modelId="{08BE6422-9916-4AB6-8203-43C1778A93B9}" srcId="{C5FA827B-CAD2-4873-A2E9-6326B937197A}" destId="{BEED32AF-2E3B-4EDC-B7DA-DCCA6BEB04D6}" srcOrd="2" destOrd="0" parTransId="{DE60BB88-71FE-4163-B50F-5C1C1D94F665}" sibTransId="{03A39876-91BC-4C8D-8C02-2A35F4436684}"/>
    <dgm:cxn modelId="{4847C58D-E75A-46B4-A786-CBB358A5D42E}" type="presOf" srcId="{86FFB25B-F9EE-4D7A-9FAD-7D2D95215BA3}" destId="{463C8878-7626-497F-B9FB-DCCE67053023}" srcOrd="0" destOrd="0" presId="urn:microsoft.com/office/officeart/2005/8/layout/hierarchy3"/>
    <dgm:cxn modelId="{B39E9F42-1856-4656-8185-A1809F9FF7AF}" type="presOf" srcId="{BEED32AF-2E3B-4EDC-B7DA-DCCA6BEB04D6}" destId="{BD2A8CB3-84E9-4D46-9836-D68883D22B1B}" srcOrd="0" destOrd="0" presId="urn:microsoft.com/office/officeart/2005/8/layout/hierarchy3"/>
    <dgm:cxn modelId="{5651B1BC-08F2-439D-A7C7-549EDF8CE384}" srcId="{40767516-9118-4EC5-88A7-1C9812FF34F6}" destId="{D7128A1D-6C39-4E62-93B2-0C06077469DC}" srcOrd="2" destOrd="0" parTransId="{A18408B3-9621-4881-BB2E-2C86B5AE47A2}" sibTransId="{782364F4-21BB-48B5-9FA2-82776952BCBB}"/>
    <dgm:cxn modelId="{1BFA1807-E756-49E6-838F-13D925660CBD}" srcId="{BA6A0D69-ED64-4B6C-AE8E-38C32ABADD8A}" destId="{AF0C9863-5770-4BD6-9151-B4BFAC66367C}" srcOrd="2" destOrd="0" parTransId="{C6451F1F-8AB5-435C-9A52-820A27AC491A}" sibTransId="{AD67361B-CDD7-48CC-B2F3-1414575881CE}"/>
    <dgm:cxn modelId="{52B58D7B-72F1-4E93-8A9B-1213DE4949B7}" type="presOf" srcId="{7AEF71A7-0611-463F-A273-F0AC19EEAE9D}" destId="{D6A4B860-35FF-4009-BC65-A9C3436D27EE}" srcOrd="0" destOrd="0" presId="urn:microsoft.com/office/officeart/2005/8/layout/hierarchy3"/>
    <dgm:cxn modelId="{5C27FDC8-A9FB-402E-9A26-D9CE54711B7D}" type="presOf" srcId="{64D5C5B4-FF2B-433E-AC5E-FE54F8C4AC76}" destId="{66530683-7CBA-44E8-B439-5D28DFDAB3EC}" srcOrd="1" destOrd="0" presId="urn:microsoft.com/office/officeart/2005/8/layout/hierarchy3"/>
    <dgm:cxn modelId="{145EF8D4-60FB-4943-A8D2-89A3CA4DDCDF}" srcId="{17F58A4C-88F9-41E1-A30D-5FA48BFBCD36}" destId="{A0B266CD-DB02-4855-B941-5384324B3573}" srcOrd="2" destOrd="0" parTransId="{0DEC1746-3EFC-45B3-A09C-B16A82CF66AE}" sibTransId="{6A5EA66B-E876-407D-BB4A-CCDDF44F0DA9}"/>
    <dgm:cxn modelId="{675096EF-F590-4990-9ADC-76C1D5AA80E0}" type="presOf" srcId="{F9EC0FA6-A490-4505-B1E0-9DD005B14A05}" destId="{3DDDC5B6-DC66-440B-9595-C75C079A71D4}" srcOrd="0" destOrd="0" presId="urn:microsoft.com/office/officeart/2005/8/layout/hierarchy3"/>
    <dgm:cxn modelId="{89C04A18-C838-4005-9C21-722EB1C25865}" srcId="{BA6A0D69-ED64-4B6C-AE8E-38C32ABADD8A}" destId="{1ACFEA32-CDE1-4538-9429-8498EC5CD65B}" srcOrd="4" destOrd="0" parTransId="{ABB01C56-CE09-4EC9-B399-E49C32CC51F6}" sibTransId="{49099BF8-8BA9-4FD3-B93D-B7B92890A65C}"/>
    <dgm:cxn modelId="{73167195-F853-4EA3-AEBF-039BBF0FF642}" type="presOf" srcId="{E86194B5-22B0-431A-9E05-6DC43AB5EB77}" destId="{40624B86-7D12-4ACD-AC6C-30CA5E32A1E8}" srcOrd="0" destOrd="0" presId="urn:microsoft.com/office/officeart/2005/8/layout/hierarchy3"/>
    <dgm:cxn modelId="{3CF309AD-012E-4439-B099-0F82732B7CC1}" type="presOf" srcId="{8AECE439-4350-49D4-A6B1-176FC8010168}" destId="{B8F5E5B5-F1AE-451D-B649-ED6364299E80}" srcOrd="0" destOrd="0" presId="urn:microsoft.com/office/officeart/2005/8/layout/hierarchy3"/>
    <dgm:cxn modelId="{1E6B5C6C-D2DF-4F89-AFEF-43F74A83477D}" type="presOf" srcId="{0DEC1746-3EFC-45B3-A09C-B16A82CF66AE}" destId="{B8DA0EFB-A201-43AD-9AAA-3773AD7CCD53}" srcOrd="0" destOrd="0" presId="urn:microsoft.com/office/officeart/2005/8/layout/hierarchy3"/>
    <dgm:cxn modelId="{2E7601DA-A6B2-4DCD-B2E8-7C088A68D898}" type="presOf" srcId="{F008E92C-5C2C-4CA4-8624-9157B6EF5480}" destId="{414FC66C-A321-4560-92DB-DA6455AAAC32}" srcOrd="0" destOrd="0" presId="urn:microsoft.com/office/officeart/2005/8/layout/hierarchy3"/>
    <dgm:cxn modelId="{D7F34A81-137A-408E-ADEB-7E0A107E9000}" srcId="{17F58A4C-88F9-41E1-A30D-5FA48BFBCD36}" destId="{3655D651-AF8A-41F8-9109-33625E07C620}" srcOrd="1" destOrd="0" parTransId="{823AB7AC-5907-48A6-A396-42D7601F7F42}" sibTransId="{0B896DA3-6100-45EE-B111-BA9361293835}"/>
    <dgm:cxn modelId="{66348D3F-742C-4CBC-A1FB-99C214DD9A6B}" type="presOf" srcId="{D7B5B5B2-4FEC-4940-BEDD-F395DC6ECDA9}" destId="{5A6F5BAB-98E7-436B-89FD-41F87D7A568D}" srcOrd="0" destOrd="0" presId="urn:microsoft.com/office/officeart/2005/8/layout/hierarchy3"/>
    <dgm:cxn modelId="{4EBE30B4-277A-4CB5-983B-AF6D4599F8A7}" srcId="{BA6A0D69-ED64-4B6C-AE8E-38C32ABADD8A}" destId="{9A4D898B-FD78-4D18-ADA0-1EF984F77A8B}" srcOrd="5" destOrd="0" parTransId="{7AEF71A7-0611-463F-A273-F0AC19EEAE9D}" sibTransId="{87BF3EBD-A49B-4309-A7A0-9277870983F7}"/>
    <dgm:cxn modelId="{FC482B56-AEBD-4906-98CD-958B1EE12A4A}" type="presOf" srcId="{3655D651-AF8A-41F8-9109-33625E07C620}" destId="{E278D99D-E6DC-44AF-9F41-17E8719761A7}" srcOrd="0" destOrd="0" presId="urn:microsoft.com/office/officeart/2005/8/layout/hierarchy3"/>
    <dgm:cxn modelId="{1962357D-CD8F-4331-80AF-6547F5CC68FC}" srcId="{64D5C5B4-FF2B-433E-AC5E-FE54F8C4AC76}" destId="{8E793294-FCD7-48EE-9BE3-0E59B46BB6EC}" srcOrd="1" destOrd="0" parTransId="{8AECE439-4350-49D4-A6B1-176FC8010168}" sibTransId="{F73813B3-47B1-472A-B3F3-2EB7C6AA1467}"/>
    <dgm:cxn modelId="{7C6BF898-58F8-4EF0-8411-D37A70A0C1F4}" srcId="{77748FD2-861E-49C4-9FBE-D6CC0715001B}" destId="{C5FA827B-CAD2-4873-A2E9-6326B937197A}" srcOrd="2" destOrd="0" parTransId="{AA32919F-A804-4450-BFE4-01FEF7DAA396}" sibTransId="{DAB00061-0859-40F9-A244-48CB3DEE1330}"/>
    <dgm:cxn modelId="{FC6FACF1-1389-47A3-BD1B-F4C615B37ABF}" type="presOf" srcId="{17F58A4C-88F9-41E1-A30D-5FA48BFBCD36}" destId="{7E6EE51B-7A07-42D5-9C32-6891A0BE4AC3}" srcOrd="0" destOrd="0" presId="urn:microsoft.com/office/officeart/2005/8/layout/hierarchy3"/>
    <dgm:cxn modelId="{D3DFDF79-7E88-4C03-984A-4D87004CF279}" type="presOf" srcId="{32B0E342-594B-410C-BA5C-D75CADCAA3E1}" destId="{82DD1F9F-0978-4772-948B-DCB0B5689E9B}" srcOrd="0" destOrd="0" presId="urn:microsoft.com/office/officeart/2005/8/layout/hierarchy3"/>
    <dgm:cxn modelId="{F9532168-25CA-4FB3-8AFD-9115152ABEAD}" type="presOf" srcId="{161F8047-5D59-4363-A1E3-67670AC1DD9F}" destId="{FD3576C7-53BB-4E7C-B98D-8AC68093926D}" srcOrd="0" destOrd="0" presId="urn:microsoft.com/office/officeart/2005/8/layout/hierarchy3"/>
    <dgm:cxn modelId="{84C38574-BF50-4718-9749-FB4250F327E0}" srcId="{C5FA827B-CAD2-4873-A2E9-6326B937197A}" destId="{259B92B6-F635-4300-8B75-B18C85417C24}" srcOrd="3" destOrd="0" parTransId="{04B33AAB-10F2-4447-8FAF-15D5181E4B59}" sibTransId="{250A91D4-5186-4D16-B364-E73FADBD21EF}"/>
    <dgm:cxn modelId="{82EFF191-AEF8-4E14-8F1E-41C3BB8C8302}" srcId="{64D5C5B4-FF2B-433E-AC5E-FE54F8C4AC76}" destId="{D7B5B5B2-4FEC-4940-BEDD-F395DC6ECDA9}" srcOrd="4" destOrd="0" parTransId="{97BA59EC-D303-43F6-8D91-90D831910CF1}" sibTransId="{09729952-FD45-4FBD-98F9-D4149891AC7C}"/>
    <dgm:cxn modelId="{65AB6D41-3708-4419-9678-0D18B2FD3A7E}" type="presOf" srcId="{40767516-9118-4EC5-88A7-1C9812FF34F6}" destId="{3068E1FD-C0DE-4C03-A251-2FC164853212}" srcOrd="1" destOrd="0" presId="urn:microsoft.com/office/officeart/2005/8/layout/hierarchy3"/>
    <dgm:cxn modelId="{F86E25ED-0AED-4E49-BD65-5098FCD7DF02}" type="presOf" srcId="{CD256F57-C1C4-4773-8BD5-B91BDDF35EE4}" destId="{3E58D806-E6F2-4DC2-9AB2-E279930C674D}" srcOrd="0" destOrd="0" presId="urn:microsoft.com/office/officeart/2005/8/layout/hierarchy3"/>
    <dgm:cxn modelId="{700E5BAA-1DB3-46CC-B70E-0CD35251F5C7}" type="presOf" srcId="{90D80548-C46B-48D6-BD03-3ED505831B87}" destId="{6678A13D-37F8-4D5F-B475-A6E2842B3EFB}" srcOrd="0" destOrd="0" presId="urn:microsoft.com/office/officeart/2005/8/layout/hierarchy3"/>
    <dgm:cxn modelId="{2A7FD7ED-3BB6-431D-BA3A-D0EE66267F7D}" type="presOf" srcId="{DE60BB88-71FE-4163-B50F-5C1C1D94F665}" destId="{4E229E71-9B1F-48EF-88ED-437A128E7022}" srcOrd="0" destOrd="0" presId="urn:microsoft.com/office/officeart/2005/8/layout/hierarchy3"/>
    <dgm:cxn modelId="{DD9E4610-0429-43B4-99E8-D72DFC912BD9}" type="presOf" srcId="{77748FD2-861E-49C4-9FBE-D6CC0715001B}" destId="{B63459ED-6B8D-4F42-9C9E-1ACF82D0458C}" srcOrd="0" destOrd="0" presId="urn:microsoft.com/office/officeart/2005/8/layout/hierarchy3"/>
    <dgm:cxn modelId="{E1B76508-C758-4E20-B287-A82289FA0431}" type="presOf" srcId="{1ACFEA32-CDE1-4538-9429-8498EC5CD65B}" destId="{4F82F4B0-92B7-4876-989A-7BF4D68EEA81}" srcOrd="0" destOrd="0" presId="urn:microsoft.com/office/officeart/2005/8/layout/hierarchy3"/>
    <dgm:cxn modelId="{80C92034-80B8-4049-A699-6B62BBC7AEF5}" type="presOf" srcId="{ABB01C56-CE09-4EC9-B399-E49C32CC51F6}" destId="{E5D85DAD-0EF1-496A-8CD5-EBFD5463ED9E}" srcOrd="0" destOrd="0" presId="urn:microsoft.com/office/officeart/2005/8/layout/hierarchy3"/>
    <dgm:cxn modelId="{3FA124DE-7A29-41E6-99B5-5E99785FDDB2}" type="presOf" srcId="{DCCFCAC6-4A58-49B5-A376-84BC7F7214C5}" destId="{3701088A-5352-4352-9FFC-816C0CA8AE43}" srcOrd="1" destOrd="0" presId="urn:microsoft.com/office/officeart/2005/8/layout/hierarchy3"/>
    <dgm:cxn modelId="{58560BC9-4F32-4C40-A241-0E6AF9DE8AF3}" srcId="{40767516-9118-4EC5-88A7-1C9812FF34F6}" destId="{A278DB7A-B313-4184-854F-E7E4C0B0BEF3}" srcOrd="1" destOrd="0" parTransId="{CD256F57-C1C4-4773-8BD5-B91BDDF35EE4}" sibTransId="{8B361A7F-37C1-4D41-8528-D85D69774578}"/>
    <dgm:cxn modelId="{BA5E690A-62C6-4079-8AAF-487233063A94}" type="presOf" srcId="{C5FA827B-CAD2-4873-A2E9-6326B937197A}" destId="{BBA6A978-694C-4B91-9426-9E2A9310AC13}" srcOrd="0" destOrd="0" presId="urn:microsoft.com/office/officeart/2005/8/layout/hierarchy3"/>
    <dgm:cxn modelId="{5CEAE8C9-476E-45EF-B27E-7B3BFDA17CE1}" type="presOf" srcId="{22A1861A-EC1C-4CE8-A0FD-F30393E58E2A}" destId="{2CDEEAE5-4A92-484E-A7E9-5A4C1E41ABC6}" srcOrd="0" destOrd="0" presId="urn:microsoft.com/office/officeart/2005/8/layout/hierarchy3"/>
    <dgm:cxn modelId="{2A883022-F2B1-421D-BAF3-D80F33E6A80F}" srcId="{BA6A0D69-ED64-4B6C-AE8E-38C32ABADD8A}" destId="{A642628A-686D-4CAF-B962-7930239F604F}" srcOrd="3" destOrd="0" parTransId="{E86194B5-22B0-431A-9E05-6DC43AB5EB77}" sibTransId="{5B00566B-C620-4732-A67E-732C98865FF8}"/>
    <dgm:cxn modelId="{8DFDDEDC-BDAA-4283-8C69-FBEC8FB54C93}" type="presOf" srcId="{A278DB7A-B313-4184-854F-E7E4C0B0BEF3}" destId="{91BE6E60-A88D-4389-BD5E-4AE050C69FDB}" srcOrd="0" destOrd="0" presId="urn:microsoft.com/office/officeart/2005/8/layout/hierarchy3"/>
    <dgm:cxn modelId="{21B7B732-FC21-4499-93AB-52CF13838377}" type="presOf" srcId="{A32A2580-F3D2-41A8-80A7-CB8BE50ED7C0}" destId="{47215703-0B39-4C7C-B1D7-6F6F381E1654}" srcOrd="0" destOrd="0" presId="urn:microsoft.com/office/officeart/2005/8/layout/hierarchy3"/>
    <dgm:cxn modelId="{A02ED324-A379-45A1-B92F-E631614BBD9A}" srcId="{BA6A0D69-ED64-4B6C-AE8E-38C32ABADD8A}" destId="{32B0E342-594B-410C-BA5C-D75CADCAA3E1}" srcOrd="1" destOrd="0" parTransId="{0DBD9CBE-2B5C-4AEC-BA12-BB1FF3F07CCE}" sibTransId="{A34C6AA6-E804-4C76-8A8E-B4B6DB1F0D5C}"/>
    <dgm:cxn modelId="{E115E2FD-4242-4500-A6F5-E67E28BDA42F}" type="presOf" srcId="{04B33AAB-10F2-4447-8FAF-15D5181E4B59}" destId="{2002B93F-C9B9-408A-980C-B93D526F0D0C}" srcOrd="0" destOrd="0" presId="urn:microsoft.com/office/officeart/2005/8/layout/hierarchy3"/>
    <dgm:cxn modelId="{F0D84D98-8A5C-47B3-9EC9-4007E26E7F2A}" type="presOf" srcId="{C7D6BAE0-6D71-4664-B226-DF369AB35EEA}" destId="{78066A8C-CE13-459C-95E0-53C78D2E819F}" srcOrd="0" destOrd="0" presId="urn:microsoft.com/office/officeart/2005/8/layout/hierarchy3"/>
    <dgm:cxn modelId="{0FA69ADB-6A03-4840-B8C4-0815EED5C293}" type="presOf" srcId="{9A4D898B-FD78-4D18-ADA0-1EF984F77A8B}" destId="{D30A61FC-438A-4133-904A-613E91DA9EA1}" srcOrd="0" destOrd="0" presId="urn:microsoft.com/office/officeart/2005/8/layout/hierarchy3"/>
    <dgm:cxn modelId="{4677A240-1C84-4DEB-B89E-1D27AAA16920}" type="presOf" srcId="{2BB824FF-CE50-4711-A263-8053B0933573}" destId="{777BA48D-7242-4342-B067-D777B377926B}" srcOrd="0" destOrd="0" presId="urn:microsoft.com/office/officeart/2005/8/layout/hierarchy3"/>
    <dgm:cxn modelId="{57BDC6EA-B16F-4A2D-AC32-A488CEB3397D}" srcId="{DCCFCAC6-4A58-49B5-A376-84BC7F7214C5}" destId="{5D90DD6D-E63C-4A53-9DB2-7C9EF37C56A9}" srcOrd="0" destOrd="0" parTransId="{90D80548-C46B-48D6-BD03-3ED505831B87}" sibTransId="{2D251604-18FC-4AD6-B7CE-F68FC512403A}"/>
    <dgm:cxn modelId="{6F5377D5-B30A-4E65-9087-34368BE20A0D}" type="presOf" srcId="{4C4F0DE1-E011-4F75-8271-3297D472B99A}" destId="{6DAD1519-4BD5-4744-B407-5394E404FAEB}" srcOrd="0" destOrd="0" presId="urn:microsoft.com/office/officeart/2005/8/layout/hierarchy3"/>
    <dgm:cxn modelId="{5A5BE014-D3C7-47A3-A7C9-9815F9A92CD8}" srcId="{77748FD2-861E-49C4-9FBE-D6CC0715001B}" destId="{17F58A4C-88F9-41E1-A30D-5FA48BFBCD36}" srcOrd="5" destOrd="0" parTransId="{1C1E79A4-5D94-4509-AB33-2458A8954E1B}" sibTransId="{8E967978-5752-4334-983C-5238CB99014F}"/>
    <dgm:cxn modelId="{33B9AA4E-F6C5-4078-9FC6-972F2C38BCC1}" type="presOf" srcId="{8E793294-FCD7-48EE-9BE3-0E59B46BB6EC}" destId="{920E2222-963F-47EE-AE81-DAD32CCCD245}" srcOrd="0" destOrd="0" presId="urn:microsoft.com/office/officeart/2005/8/layout/hierarchy3"/>
    <dgm:cxn modelId="{54FCB718-780C-4102-BA7F-77AD4E1DA1BC}" type="presOf" srcId="{D7128A1D-6C39-4E62-93B2-0C06077469DC}" destId="{B0A24DE1-7587-441D-8445-7A8B7099145B}" srcOrd="0" destOrd="0" presId="urn:microsoft.com/office/officeart/2005/8/layout/hierarchy3"/>
    <dgm:cxn modelId="{CF187A09-1F89-4EE7-95A5-A51FB2EA160E}" type="presOf" srcId="{72DBD35A-1F3E-4257-B0B2-256372D7EBC0}" destId="{CAB29D3B-860C-4B51-ADFE-657377A66AA2}" srcOrd="0" destOrd="0" presId="urn:microsoft.com/office/officeart/2005/8/layout/hierarchy3"/>
    <dgm:cxn modelId="{F9948D14-FF78-4FC1-B2F2-992785582EDC}" srcId="{77748FD2-861E-49C4-9FBE-D6CC0715001B}" destId="{40767516-9118-4EC5-88A7-1C9812FF34F6}" srcOrd="0" destOrd="0" parTransId="{84C55ECF-EA6E-4710-B0D8-494F68F08FA9}" sibTransId="{FCA6BDF6-867A-4209-9358-33EB835C97E0}"/>
    <dgm:cxn modelId="{D20D59FE-2E34-44CD-AA66-2250DEF853A6}" type="presOf" srcId="{F4993743-7DB8-42AA-BE2D-9980BF8F3EEE}" destId="{F23104D1-AF6E-4363-A042-D58493E50B8D}" srcOrd="0" destOrd="0" presId="urn:microsoft.com/office/officeart/2005/8/layout/hierarchy3"/>
    <dgm:cxn modelId="{F7F0BD76-EF79-4A82-B6E4-257E2B9D819A}" type="presOf" srcId="{40767516-9118-4EC5-88A7-1C9812FF34F6}" destId="{593F3B6F-DABB-44F5-8BAC-0947B4AF62EB}" srcOrd="0" destOrd="0" presId="urn:microsoft.com/office/officeart/2005/8/layout/hierarchy3"/>
    <dgm:cxn modelId="{5E32A231-6CFE-4DBD-9A01-19AE5A6AF344}" type="presOf" srcId="{59AE3307-7F20-477F-8EDC-3605C815089B}" destId="{F42089D9-6210-4279-9E8D-90568910949F}" srcOrd="0" destOrd="0" presId="urn:microsoft.com/office/officeart/2005/8/layout/hierarchy3"/>
    <dgm:cxn modelId="{427E0568-DA41-43F7-9697-7B9776370ABA}" srcId="{C5FA827B-CAD2-4873-A2E9-6326B937197A}" destId="{86FFB25B-F9EE-4D7A-9FAD-7D2D95215BA3}" srcOrd="1" destOrd="0" parTransId="{B788073E-30AC-42D9-B289-08ED917C27AF}" sibTransId="{3A0F497E-71F8-4716-B48F-6CDF55893252}"/>
    <dgm:cxn modelId="{190F8B0D-188A-4481-9909-535B3F9A0246}" srcId="{BA6A0D69-ED64-4B6C-AE8E-38C32ABADD8A}" destId="{C7D6BAE0-6D71-4664-B226-DF369AB35EEA}" srcOrd="0" destOrd="0" parTransId="{937D2602-D119-4B21-9100-7BD5CA2AAAB7}" sibTransId="{724A712A-69AA-46CA-A9E6-EB50CFF6CDFB}"/>
    <dgm:cxn modelId="{9B7D7E20-0248-490C-8139-864E9631924E}" type="presParOf" srcId="{B63459ED-6B8D-4F42-9C9E-1ACF82D0458C}" destId="{4A7FC9BA-8AA4-4DA4-B70D-17DD3DFB9363}" srcOrd="0" destOrd="0" presId="urn:microsoft.com/office/officeart/2005/8/layout/hierarchy3"/>
    <dgm:cxn modelId="{E08EB8EF-A9F2-4C65-ADA7-A8F7B077F18A}" type="presParOf" srcId="{4A7FC9BA-8AA4-4DA4-B70D-17DD3DFB9363}" destId="{2D5636D9-BE11-489D-98CB-FB698374F99A}" srcOrd="0" destOrd="0" presId="urn:microsoft.com/office/officeart/2005/8/layout/hierarchy3"/>
    <dgm:cxn modelId="{DFA1F838-40C4-429A-BEC5-B8264FC9A8F3}" type="presParOf" srcId="{2D5636D9-BE11-489D-98CB-FB698374F99A}" destId="{593F3B6F-DABB-44F5-8BAC-0947B4AF62EB}" srcOrd="0" destOrd="0" presId="urn:microsoft.com/office/officeart/2005/8/layout/hierarchy3"/>
    <dgm:cxn modelId="{00B69B90-F095-438E-A0B8-7CD8C2ABA3F5}" type="presParOf" srcId="{2D5636D9-BE11-489D-98CB-FB698374F99A}" destId="{3068E1FD-C0DE-4C03-A251-2FC164853212}" srcOrd="1" destOrd="0" presId="urn:microsoft.com/office/officeart/2005/8/layout/hierarchy3"/>
    <dgm:cxn modelId="{E34E0539-FE59-4F69-B90B-C03ACDAB17EF}" type="presParOf" srcId="{4A7FC9BA-8AA4-4DA4-B70D-17DD3DFB9363}" destId="{F8F04151-04A8-486B-A0BD-F925EBD79575}" srcOrd="1" destOrd="0" presId="urn:microsoft.com/office/officeart/2005/8/layout/hierarchy3"/>
    <dgm:cxn modelId="{E99CCD20-2535-4CD9-B11D-D7B774632F0F}" type="presParOf" srcId="{F8F04151-04A8-486B-A0BD-F925EBD79575}" destId="{F42089D9-6210-4279-9E8D-90568910949F}" srcOrd="0" destOrd="0" presId="urn:microsoft.com/office/officeart/2005/8/layout/hierarchy3"/>
    <dgm:cxn modelId="{6D57CC39-F3E1-4E74-98DA-79D658DFF845}" type="presParOf" srcId="{F8F04151-04A8-486B-A0BD-F925EBD79575}" destId="{3DDDC5B6-DC66-440B-9595-C75C079A71D4}" srcOrd="1" destOrd="0" presId="urn:microsoft.com/office/officeart/2005/8/layout/hierarchy3"/>
    <dgm:cxn modelId="{6DCABAE0-4D89-4DC2-A052-52AA91307E26}" type="presParOf" srcId="{F8F04151-04A8-486B-A0BD-F925EBD79575}" destId="{3E58D806-E6F2-4DC2-9AB2-E279930C674D}" srcOrd="2" destOrd="0" presId="urn:microsoft.com/office/officeart/2005/8/layout/hierarchy3"/>
    <dgm:cxn modelId="{691F405C-E265-4891-8D85-66FEB1EFA326}" type="presParOf" srcId="{F8F04151-04A8-486B-A0BD-F925EBD79575}" destId="{91BE6E60-A88D-4389-BD5E-4AE050C69FDB}" srcOrd="3" destOrd="0" presId="urn:microsoft.com/office/officeart/2005/8/layout/hierarchy3"/>
    <dgm:cxn modelId="{3688D4B9-1C3A-4469-AFB2-A0C64FFDBB42}" type="presParOf" srcId="{F8F04151-04A8-486B-A0BD-F925EBD79575}" destId="{C493516C-8267-4D80-B4E7-DB81AD60B86A}" srcOrd="4" destOrd="0" presId="urn:microsoft.com/office/officeart/2005/8/layout/hierarchy3"/>
    <dgm:cxn modelId="{4527A21A-F839-40DF-BA91-9D629E8446F4}" type="presParOf" srcId="{F8F04151-04A8-486B-A0BD-F925EBD79575}" destId="{B0A24DE1-7587-441D-8445-7A8B7099145B}" srcOrd="5" destOrd="0" presId="urn:microsoft.com/office/officeart/2005/8/layout/hierarchy3"/>
    <dgm:cxn modelId="{741BA3EE-DF53-478F-991C-29A2B68AE8D5}" type="presParOf" srcId="{B63459ED-6B8D-4F42-9C9E-1ACF82D0458C}" destId="{9F19B524-6096-43B1-9C1C-79E5CF7890B2}" srcOrd="1" destOrd="0" presId="urn:microsoft.com/office/officeart/2005/8/layout/hierarchy3"/>
    <dgm:cxn modelId="{902B0702-D63E-4AA2-97FB-F391EC2530DD}" type="presParOf" srcId="{9F19B524-6096-43B1-9C1C-79E5CF7890B2}" destId="{622248AE-ED8C-4E91-8078-482933D1D209}" srcOrd="0" destOrd="0" presId="urn:microsoft.com/office/officeart/2005/8/layout/hierarchy3"/>
    <dgm:cxn modelId="{C88D6862-1D6B-4DF5-AA32-C868C06CD926}" type="presParOf" srcId="{622248AE-ED8C-4E91-8078-482933D1D209}" destId="{9EEAE927-76E7-4262-B538-5CCBD86C9EAA}" srcOrd="0" destOrd="0" presId="urn:microsoft.com/office/officeart/2005/8/layout/hierarchy3"/>
    <dgm:cxn modelId="{253727EB-8709-4EED-B872-16A1BFC07AB1}" type="presParOf" srcId="{622248AE-ED8C-4E91-8078-482933D1D209}" destId="{66530683-7CBA-44E8-B439-5D28DFDAB3EC}" srcOrd="1" destOrd="0" presId="urn:microsoft.com/office/officeart/2005/8/layout/hierarchy3"/>
    <dgm:cxn modelId="{BF32341E-2A3D-43CB-8049-B018BF6CA8AC}" type="presParOf" srcId="{9F19B524-6096-43B1-9C1C-79E5CF7890B2}" destId="{B15272FE-82CE-489E-87D4-164B37C19D3A}" srcOrd="1" destOrd="0" presId="urn:microsoft.com/office/officeart/2005/8/layout/hierarchy3"/>
    <dgm:cxn modelId="{DCA55DCA-4C0F-4563-B013-4B1A7664980C}" type="presParOf" srcId="{B15272FE-82CE-489E-87D4-164B37C19D3A}" destId="{F23104D1-AF6E-4363-A042-D58493E50B8D}" srcOrd="0" destOrd="0" presId="urn:microsoft.com/office/officeart/2005/8/layout/hierarchy3"/>
    <dgm:cxn modelId="{EA2888A2-DF2D-4E9D-BD46-380EA025DB94}" type="presParOf" srcId="{B15272FE-82CE-489E-87D4-164B37C19D3A}" destId="{777BA48D-7242-4342-B067-D777B377926B}" srcOrd="1" destOrd="0" presId="urn:microsoft.com/office/officeart/2005/8/layout/hierarchy3"/>
    <dgm:cxn modelId="{DDBA9FDA-7DC4-4698-8054-A24783F4BBAF}" type="presParOf" srcId="{B15272FE-82CE-489E-87D4-164B37C19D3A}" destId="{B8F5E5B5-F1AE-451D-B649-ED6364299E80}" srcOrd="2" destOrd="0" presId="urn:microsoft.com/office/officeart/2005/8/layout/hierarchy3"/>
    <dgm:cxn modelId="{9DBED369-26CA-4D81-B2B8-03542B4AD8A1}" type="presParOf" srcId="{B15272FE-82CE-489E-87D4-164B37C19D3A}" destId="{920E2222-963F-47EE-AE81-DAD32CCCD245}" srcOrd="3" destOrd="0" presId="urn:microsoft.com/office/officeart/2005/8/layout/hierarchy3"/>
    <dgm:cxn modelId="{C81AED2B-FB37-42D5-8978-388C8E127405}" type="presParOf" srcId="{B15272FE-82CE-489E-87D4-164B37C19D3A}" destId="{D58AD948-43ED-482E-8428-00B0903EE1F6}" srcOrd="4" destOrd="0" presId="urn:microsoft.com/office/officeart/2005/8/layout/hierarchy3"/>
    <dgm:cxn modelId="{952AE919-3CA6-4EE2-80FC-966908B4F827}" type="presParOf" srcId="{B15272FE-82CE-489E-87D4-164B37C19D3A}" destId="{BFDF78D1-0791-492D-9088-2E0E0B9480EF}" srcOrd="5" destOrd="0" presId="urn:microsoft.com/office/officeart/2005/8/layout/hierarchy3"/>
    <dgm:cxn modelId="{7EDEDA06-4D20-438A-B41C-2D517536F29E}" type="presParOf" srcId="{B15272FE-82CE-489E-87D4-164B37C19D3A}" destId="{47215703-0B39-4C7C-B1D7-6F6F381E1654}" srcOrd="6" destOrd="0" presId="urn:microsoft.com/office/officeart/2005/8/layout/hierarchy3"/>
    <dgm:cxn modelId="{FDB8D48C-2896-4768-9E22-3B93338C2E1C}" type="presParOf" srcId="{B15272FE-82CE-489E-87D4-164B37C19D3A}" destId="{414FC66C-A321-4560-92DB-DA6455AAAC32}" srcOrd="7" destOrd="0" presId="urn:microsoft.com/office/officeart/2005/8/layout/hierarchy3"/>
    <dgm:cxn modelId="{702CC5C0-CE5E-405D-8F92-95B9CF5D3C52}" type="presParOf" srcId="{B15272FE-82CE-489E-87D4-164B37C19D3A}" destId="{EB920EB9-27F7-4999-855B-DF0FD95D03A8}" srcOrd="8" destOrd="0" presId="urn:microsoft.com/office/officeart/2005/8/layout/hierarchy3"/>
    <dgm:cxn modelId="{CAC47662-F1BA-410A-9A5F-6A75DC17161B}" type="presParOf" srcId="{B15272FE-82CE-489E-87D4-164B37C19D3A}" destId="{5A6F5BAB-98E7-436B-89FD-41F87D7A568D}" srcOrd="9" destOrd="0" presId="urn:microsoft.com/office/officeart/2005/8/layout/hierarchy3"/>
    <dgm:cxn modelId="{4DCB1B43-D197-4FAB-A6B4-BB1EF97D1ACE}" type="presParOf" srcId="{B63459ED-6B8D-4F42-9C9E-1ACF82D0458C}" destId="{37D14694-665A-4EDF-9DAC-BF72BD02057A}" srcOrd="2" destOrd="0" presId="urn:microsoft.com/office/officeart/2005/8/layout/hierarchy3"/>
    <dgm:cxn modelId="{258E886D-7C47-4F83-BDDB-378BC8D26C00}" type="presParOf" srcId="{37D14694-665A-4EDF-9DAC-BF72BD02057A}" destId="{20E5A3B3-0D02-49C2-893F-E792FEF6B2F0}" srcOrd="0" destOrd="0" presId="urn:microsoft.com/office/officeart/2005/8/layout/hierarchy3"/>
    <dgm:cxn modelId="{901B84B0-B9D0-4BFE-860C-8F420601A66B}" type="presParOf" srcId="{20E5A3B3-0D02-49C2-893F-E792FEF6B2F0}" destId="{BBA6A978-694C-4B91-9426-9E2A9310AC13}" srcOrd="0" destOrd="0" presId="urn:microsoft.com/office/officeart/2005/8/layout/hierarchy3"/>
    <dgm:cxn modelId="{30B0EFF1-873F-4514-846E-13983BEF0458}" type="presParOf" srcId="{20E5A3B3-0D02-49C2-893F-E792FEF6B2F0}" destId="{F63FD1BC-554D-41C1-9AF8-3664E4146EC3}" srcOrd="1" destOrd="0" presId="urn:microsoft.com/office/officeart/2005/8/layout/hierarchy3"/>
    <dgm:cxn modelId="{91E9B174-21EF-4B9C-82C4-70595B69A90D}" type="presParOf" srcId="{37D14694-665A-4EDF-9DAC-BF72BD02057A}" destId="{9776D23B-B48D-4C12-B982-E4007187E32D}" srcOrd="1" destOrd="0" presId="urn:microsoft.com/office/officeart/2005/8/layout/hierarchy3"/>
    <dgm:cxn modelId="{CA362603-04DE-455E-BFA6-E1112E765D2F}" type="presParOf" srcId="{9776D23B-B48D-4C12-B982-E4007187E32D}" destId="{2CDEEAE5-4A92-484E-A7E9-5A4C1E41ABC6}" srcOrd="0" destOrd="0" presId="urn:microsoft.com/office/officeart/2005/8/layout/hierarchy3"/>
    <dgm:cxn modelId="{BFF90C4A-8D15-45B5-8177-FFB7DB55809A}" type="presParOf" srcId="{9776D23B-B48D-4C12-B982-E4007187E32D}" destId="{D7A5ABAE-B2A8-46D3-9BB6-F6101C7BD85A}" srcOrd="1" destOrd="0" presId="urn:microsoft.com/office/officeart/2005/8/layout/hierarchy3"/>
    <dgm:cxn modelId="{F52F31F5-7C84-4C64-B89F-03617BF0B546}" type="presParOf" srcId="{9776D23B-B48D-4C12-B982-E4007187E32D}" destId="{AA2B0561-58AA-4763-8DE2-AB0FA7E7E99D}" srcOrd="2" destOrd="0" presId="urn:microsoft.com/office/officeart/2005/8/layout/hierarchy3"/>
    <dgm:cxn modelId="{E4778F65-510A-4A61-99C3-7B3C2735F8B4}" type="presParOf" srcId="{9776D23B-B48D-4C12-B982-E4007187E32D}" destId="{463C8878-7626-497F-B9FB-DCCE67053023}" srcOrd="3" destOrd="0" presId="urn:microsoft.com/office/officeart/2005/8/layout/hierarchy3"/>
    <dgm:cxn modelId="{6B19067B-8954-4945-8E7D-8B9961445698}" type="presParOf" srcId="{9776D23B-B48D-4C12-B982-E4007187E32D}" destId="{4E229E71-9B1F-48EF-88ED-437A128E7022}" srcOrd="4" destOrd="0" presId="urn:microsoft.com/office/officeart/2005/8/layout/hierarchy3"/>
    <dgm:cxn modelId="{3EC734E4-E47B-42C0-A040-7A6E022CFC43}" type="presParOf" srcId="{9776D23B-B48D-4C12-B982-E4007187E32D}" destId="{BD2A8CB3-84E9-4D46-9836-D68883D22B1B}" srcOrd="5" destOrd="0" presId="urn:microsoft.com/office/officeart/2005/8/layout/hierarchy3"/>
    <dgm:cxn modelId="{38185CA1-062C-40C2-B86F-F999108BB475}" type="presParOf" srcId="{9776D23B-B48D-4C12-B982-E4007187E32D}" destId="{2002B93F-C9B9-408A-980C-B93D526F0D0C}" srcOrd="6" destOrd="0" presId="urn:microsoft.com/office/officeart/2005/8/layout/hierarchy3"/>
    <dgm:cxn modelId="{66F0B2C8-4065-4A48-B489-7A3FFBD3C4BD}" type="presParOf" srcId="{9776D23B-B48D-4C12-B982-E4007187E32D}" destId="{532CFDF4-22B0-4782-B0A6-21BDC801F1F4}" srcOrd="7" destOrd="0" presId="urn:microsoft.com/office/officeart/2005/8/layout/hierarchy3"/>
    <dgm:cxn modelId="{5EE71B86-7703-49B6-A198-85F850D8DE3A}" type="presParOf" srcId="{9776D23B-B48D-4C12-B982-E4007187E32D}" destId="{CAB29D3B-860C-4B51-ADFE-657377A66AA2}" srcOrd="8" destOrd="0" presId="urn:microsoft.com/office/officeart/2005/8/layout/hierarchy3"/>
    <dgm:cxn modelId="{5CFC1B56-27B0-4194-9709-79829851F7E0}" type="presParOf" srcId="{9776D23B-B48D-4C12-B982-E4007187E32D}" destId="{FD3576C7-53BB-4E7C-B98D-8AC68093926D}" srcOrd="9" destOrd="0" presId="urn:microsoft.com/office/officeart/2005/8/layout/hierarchy3"/>
    <dgm:cxn modelId="{06723431-F9BC-49A8-9F62-F54943833B89}" type="presParOf" srcId="{B63459ED-6B8D-4F42-9C9E-1ACF82D0458C}" destId="{55FD579B-7295-4FCF-99D2-59D7F44D9682}" srcOrd="3" destOrd="0" presId="urn:microsoft.com/office/officeart/2005/8/layout/hierarchy3"/>
    <dgm:cxn modelId="{AD320330-F7CA-4F02-8E9C-36790D5F2711}" type="presParOf" srcId="{55FD579B-7295-4FCF-99D2-59D7F44D9682}" destId="{67B76BD9-BCC4-483D-B8AF-AC314F44D7C6}" srcOrd="0" destOrd="0" presId="urn:microsoft.com/office/officeart/2005/8/layout/hierarchy3"/>
    <dgm:cxn modelId="{9017B368-56FA-4CAB-872C-D7B496F2398E}" type="presParOf" srcId="{67B76BD9-BCC4-483D-B8AF-AC314F44D7C6}" destId="{113A0E39-2F9C-4518-ABA3-6C801DCBC9BB}" srcOrd="0" destOrd="0" presId="urn:microsoft.com/office/officeart/2005/8/layout/hierarchy3"/>
    <dgm:cxn modelId="{03B2359F-BB6D-4270-8EBD-26E9D1A17B74}" type="presParOf" srcId="{67B76BD9-BCC4-483D-B8AF-AC314F44D7C6}" destId="{4BF346AB-0915-4E00-97F4-69D533F563F6}" srcOrd="1" destOrd="0" presId="urn:microsoft.com/office/officeart/2005/8/layout/hierarchy3"/>
    <dgm:cxn modelId="{88189F4A-0A38-4B23-8C73-BA03DC1C420E}" type="presParOf" srcId="{55FD579B-7295-4FCF-99D2-59D7F44D9682}" destId="{AAF89BEB-1698-48A6-9D5F-C5A7F17560EB}" srcOrd="1" destOrd="0" presId="urn:microsoft.com/office/officeart/2005/8/layout/hierarchy3"/>
    <dgm:cxn modelId="{A360B97F-9015-4164-AF07-E81E54925A75}" type="presParOf" srcId="{AAF89BEB-1698-48A6-9D5F-C5A7F17560EB}" destId="{74DFE0FB-9921-4355-B2C2-95B547B18E01}" srcOrd="0" destOrd="0" presId="urn:microsoft.com/office/officeart/2005/8/layout/hierarchy3"/>
    <dgm:cxn modelId="{C3FE2FB0-2B80-4116-BE12-D8A2C8C4B030}" type="presParOf" srcId="{AAF89BEB-1698-48A6-9D5F-C5A7F17560EB}" destId="{78066A8C-CE13-459C-95E0-53C78D2E819F}" srcOrd="1" destOrd="0" presId="urn:microsoft.com/office/officeart/2005/8/layout/hierarchy3"/>
    <dgm:cxn modelId="{6A47900A-8629-477F-979A-607A2EC69A28}" type="presParOf" srcId="{AAF89BEB-1698-48A6-9D5F-C5A7F17560EB}" destId="{2CF939D0-AE6A-454D-9EBD-6E70A8FC2862}" srcOrd="2" destOrd="0" presId="urn:microsoft.com/office/officeart/2005/8/layout/hierarchy3"/>
    <dgm:cxn modelId="{D3802BE1-1AA6-4295-94C4-785BC21AE4AB}" type="presParOf" srcId="{AAF89BEB-1698-48A6-9D5F-C5A7F17560EB}" destId="{82DD1F9F-0978-4772-948B-DCB0B5689E9B}" srcOrd="3" destOrd="0" presId="urn:microsoft.com/office/officeart/2005/8/layout/hierarchy3"/>
    <dgm:cxn modelId="{61D62668-9462-4F81-A73A-12ADE47827FC}" type="presParOf" srcId="{AAF89BEB-1698-48A6-9D5F-C5A7F17560EB}" destId="{FE010040-326B-4495-BF16-281E2311E743}" srcOrd="4" destOrd="0" presId="urn:microsoft.com/office/officeart/2005/8/layout/hierarchy3"/>
    <dgm:cxn modelId="{32A17745-8F67-4322-BEB9-B095A45CD2C0}" type="presParOf" srcId="{AAF89BEB-1698-48A6-9D5F-C5A7F17560EB}" destId="{29E52C95-3C72-4976-958B-AB80929DBE34}" srcOrd="5" destOrd="0" presId="urn:microsoft.com/office/officeart/2005/8/layout/hierarchy3"/>
    <dgm:cxn modelId="{364C8196-BD87-4C5A-8EE0-71EB60437D5D}" type="presParOf" srcId="{AAF89BEB-1698-48A6-9D5F-C5A7F17560EB}" destId="{40624B86-7D12-4ACD-AC6C-30CA5E32A1E8}" srcOrd="6" destOrd="0" presId="urn:microsoft.com/office/officeart/2005/8/layout/hierarchy3"/>
    <dgm:cxn modelId="{09592D35-2A5B-4079-80B5-30BF5A6531CE}" type="presParOf" srcId="{AAF89BEB-1698-48A6-9D5F-C5A7F17560EB}" destId="{406AF22F-40A5-49B6-8339-07E713198A4C}" srcOrd="7" destOrd="0" presId="urn:microsoft.com/office/officeart/2005/8/layout/hierarchy3"/>
    <dgm:cxn modelId="{DFD229E4-7443-450D-A6C6-C71D411EC62A}" type="presParOf" srcId="{AAF89BEB-1698-48A6-9D5F-C5A7F17560EB}" destId="{E5D85DAD-0EF1-496A-8CD5-EBFD5463ED9E}" srcOrd="8" destOrd="0" presId="urn:microsoft.com/office/officeart/2005/8/layout/hierarchy3"/>
    <dgm:cxn modelId="{A6C14778-5715-41CC-BD99-30B136F2ADF1}" type="presParOf" srcId="{AAF89BEB-1698-48A6-9D5F-C5A7F17560EB}" destId="{4F82F4B0-92B7-4876-989A-7BF4D68EEA81}" srcOrd="9" destOrd="0" presId="urn:microsoft.com/office/officeart/2005/8/layout/hierarchy3"/>
    <dgm:cxn modelId="{9DA5A4E5-6D75-4F13-BCFA-8E1BC30F8D42}" type="presParOf" srcId="{AAF89BEB-1698-48A6-9D5F-C5A7F17560EB}" destId="{D6A4B860-35FF-4009-BC65-A9C3436D27EE}" srcOrd="10" destOrd="0" presId="urn:microsoft.com/office/officeart/2005/8/layout/hierarchy3"/>
    <dgm:cxn modelId="{D27DF457-268C-4B07-ACDB-6714F3EA3730}" type="presParOf" srcId="{AAF89BEB-1698-48A6-9D5F-C5A7F17560EB}" destId="{D30A61FC-438A-4133-904A-613E91DA9EA1}" srcOrd="11" destOrd="0" presId="urn:microsoft.com/office/officeart/2005/8/layout/hierarchy3"/>
    <dgm:cxn modelId="{0382FC0F-64F9-4383-9708-BCE3B40A9A2C}" type="presParOf" srcId="{B63459ED-6B8D-4F42-9C9E-1ACF82D0458C}" destId="{480960DB-388D-45F2-920B-506262B26298}" srcOrd="4" destOrd="0" presId="urn:microsoft.com/office/officeart/2005/8/layout/hierarchy3"/>
    <dgm:cxn modelId="{F382114F-E8C9-450B-89CB-E49AFA33119A}" type="presParOf" srcId="{480960DB-388D-45F2-920B-506262B26298}" destId="{5FD29F55-045F-43C7-B19C-BEEA651AAD0A}" srcOrd="0" destOrd="0" presId="urn:microsoft.com/office/officeart/2005/8/layout/hierarchy3"/>
    <dgm:cxn modelId="{05D6BA0D-4038-455F-AC3D-4485C4455718}" type="presParOf" srcId="{5FD29F55-045F-43C7-B19C-BEEA651AAD0A}" destId="{7E12C3E0-D64C-457B-865C-B27FAB9922BA}" srcOrd="0" destOrd="0" presId="urn:microsoft.com/office/officeart/2005/8/layout/hierarchy3"/>
    <dgm:cxn modelId="{FE3D961E-36BA-4CD8-A936-6AD88A6FFEBB}" type="presParOf" srcId="{5FD29F55-045F-43C7-B19C-BEEA651AAD0A}" destId="{3701088A-5352-4352-9FFC-816C0CA8AE43}" srcOrd="1" destOrd="0" presId="urn:microsoft.com/office/officeart/2005/8/layout/hierarchy3"/>
    <dgm:cxn modelId="{B29F870F-FABC-4D88-AA90-F0C2604C549A}" type="presParOf" srcId="{480960DB-388D-45F2-920B-506262B26298}" destId="{51BCC9A6-1AC3-4B3E-B67C-0725B0EB7808}" srcOrd="1" destOrd="0" presId="urn:microsoft.com/office/officeart/2005/8/layout/hierarchy3"/>
    <dgm:cxn modelId="{0DCBED8F-C75A-425D-9285-3680D0A59EB1}" type="presParOf" srcId="{51BCC9A6-1AC3-4B3E-B67C-0725B0EB7808}" destId="{6678A13D-37F8-4D5F-B475-A6E2842B3EFB}" srcOrd="0" destOrd="0" presId="urn:microsoft.com/office/officeart/2005/8/layout/hierarchy3"/>
    <dgm:cxn modelId="{AB323157-278B-4588-8375-CB0C52520C35}" type="presParOf" srcId="{51BCC9A6-1AC3-4B3E-B67C-0725B0EB7808}" destId="{D00355A6-234E-44F0-B297-0F2458C37B8E}" srcOrd="1" destOrd="0" presId="urn:microsoft.com/office/officeart/2005/8/layout/hierarchy3"/>
    <dgm:cxn modelId="{4AAC6FF2-6B0A-44CC-865A-BD2AA91CCF1E}" type="presParOf" srcId="{B63459ED-6B8D-4F42-9C9E-1ACF82D0458C}" destId="{C081A93C-FEC7-49EC-A419-CFF59135A501}" srcOrd="5" destOrd="0" presId="urn:microsoft.com/office/officeart/2005/8/layout/hierarchy3"/>
    <dgm:cxn modelId="{D8189B7F-B5A8-4611-8887-2F695BB6621C}" type="presParOf" srcId="{C081A93C-FEC7-49EC-A419-CFF59135A501}" destId="{69F80BFE-4CD3-443B-B500-B11DC04B97AC}" srcOrd="0" destOrd="0" presId="urn:microsoft.com/office/officeart/2005/8/layout/hierarchy3"/>
    <dgm:cxn modelId="{709C2F88-23F2-4260-884F-794FD0D37023}" type="presParOf" srcId="{69F80BFE-4CD3-443B-B500-B11DC04B97AC}" destId="{7E6EE51B-7A07-42D5-9C32-6891A0BE4AC3}" srcOrd="0" destOrd="0" presId="urn:microsoft.com/office/officeart/2005/8/layout/hierarchy3"/>
    <dgm:cxn modelId="{538035B9-8827-4315-B653-C8F2435CD054}" type="presParOf" srcId="{69F80BFE-4CD3-443B-B500-B11DC04B97AC}" destId="{A5C9C6F9-2ECC-4835-B796-E42B1BF65D1F}" srcOrd="1" destOrd="0" presId="urn:microsoft.com/office/officeart/2005/8/layout/hierarchy3"/>
    <dgm:cxn modelId="{24C5A000-B931-49F5-9FCD-E821523B1780}" type="presParOf" srcId="{C081A93C-FEC7-49EC-A419-CFF59135A501}" destId="{0A9E78F3-BF53-447D-A071-9561C5426408}" srcOrd="1" destOrd="0" presId="urn:microsoft.com/office/officeart/2005/8/layout/hierarchy3"/>
    <dgm:cxn modelId="{C01706C5-0C8C-4940-B6F1-1ABC85D3584B}" type="presParOf" srcId="{0A9E78F3-BF53-447D-A071-9561C5426408}" destId="{5580D688-5EDD-4BB2-8FF1-A715751F9D62}" srcOrd="0" destOrd="0" presId="urn:microsoft.com/office/officeart/2005/8/layout/hierarchy3"/>
    <dgm:cxn modelId="{938B1EB8-9433-45D3-8CE7-A450E08B1A3B}" type="presParOf" srcId="{0A9E78F3-BF53-447D-A071-9561C5426408}" destId="{6DAD1519-4BD5-4744-B407-5394E404FAEB}" srcOrd="1" destOrd="0" presId="urn:microsoft.com/office/officeart/2005/8/layout/hierarchy3"/>
    <dgm:cxn modelId="{3F8AFE38-B1C2-4BCF-B8CF-E3C25278A6E3}" type="presParOf" srcId="{0A9E78F3-BF53-447D-A071-9561C5426408}" destId="{DA4EA937-34F9-4A67-BA8D-C049E09B2876}" srcOrd="2" destOrd="0" presId="urn:microsoft.com/office/officeart/2005/8/layout/hierarchy3"/>
    <dgm:cxn modelId="{0CFB768B-7072-4D29-B293-9C14F1DC6688}" type="presParOf" srcId="{0A9E78F3-BF53-447D-A071-9561C5426408}" destId="{E278D99D-E6DC-44AF-9F41-17E8719761A7}" srcOrd="3" destOrd="0" presId="urn:microsoft.com/office/officeart/2005/8/layout/hierarchy3"/>
    <dgm:cxn modelId="{0B943A5B-82C6-4839-9764-B20A5F8FD20D}" type="presParOf" srcId="{0A9E78F3-BF53-447D-A071-9561C5426408}" destId="{B8DA0EFB-A201-43AD-9AAA-3773AD7CCD53}" srcOrd="4" destOrd="0" presId="urn:microsoft.com/office/officeart/2005/8/layout/hierarchy3"/>
    <dgm:cxn modelId="{5E23BE83-D49D-41E5-AA04-04AC85DAEBFB}" type="presParOf" srcId="{0A9E78F3-BF53-447D-A071-9561C5426408}" destId="{228B6E0C-B463-42FD-A449-6DBC6967BD66}" srcOrd="5" destOrd="0" presId="urn:microsoft.com/office/officeart/2005/8/layout/hierarchy3"/>
  </dgm:cxnLst>
  <dgm:bg/>
  <dgm:whole>
    <a:ln w="9525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B6FDD9-0872-44B5-BE50-4EB05287637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6AAEAD79-582E-4F8F-B737-33E6B362409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Restrukturyzacja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Małych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Gospodarstw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w ramach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rPr>
            <a:t>WPR </a:t>
          </a:r>
          <a:endParaRPr kumimoji="0" lang="pl-PL" altLang="pl-PL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727C1644-D87D-4B00-BB34-A931078C6F5D}" type="parTrans" cxnId="{6565A1FE-5AE6-4754-9D89-C08201FB0A0A}">
      <dgm:prSet/>
      <dgm:spPr/>
    </dgm:pt>
    <dgm:pt modelId="{301D0FD9-BEC5-4A86-AD48-5BAB0D2CF51A}" type="sibTrans" cxnId="{6565A1FE-5AE6-4754-9D89-C08201FB0A0A}">
      <dgm:prSet/>
      <dgm:spPr/>
    </dgm:pt>
    <dgm:pt modelId="{D524BD41-F057-4799-8892-4824950E8EA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Restrukturyzacja</a:t>
          </a: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gospodarstw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Premia : </a:t>
          </a: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60</a:t>
          </a: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 </a:t>
          </a: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tys</a:t>
          </a: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.</a:t>
          </a: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 zł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Próg: do 10 tys. euro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Wzrost o 20% GVA </a:t>
          </a:r>
          <a:endParaRPr kumimoji="0" lang="pl-PL" altLang="pl-PL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02E29B39-DADD-43EF-B962-059FDC03BCB1}" type="parTrans" cxnId="{E733C498-2A8C-425D-96FD-82DE098CCC1D}">
      <dgm:prSet/>
      <dgm:spPr/>
    </dgm:pt>
    <dgm:pt modelId="{EA6681CE-C430-4B20-96D8-2BFAA3A8297A}" type="sibTrans" cxnId="{E733C498-2A8C-425D-96FD-82DE098CCC1D}">
      <dgm:prSet/>
      <dgm:spPr/>
    </dgm:pt>
    <dgm:pt modelId="{044800EA-C5F5-4449-A1FF-43E60B7E296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Pozarolnicza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działalność :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Premia: </a:t>
          </a: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100 tys</a:t>
          </a: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. zł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Próg: 15 tys. euro</a:t>
          </a:r>
          <a:endParaRPr kumimoji="0" lang="pl-PL" altLang="pl-PL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8FE5081D-5B99-430A-A00A-2CFE62C2257E}" type="parTrans" cxnId="{F05B847D-9660-4BF6-B147-46F53DA87114}">
      <dgm:prSet/>
      <dgm:spPr/>
    </dgm:pt>
    <dgm:pt modelId="{FE3C0193-6A4F-486A-8E51-8FC5FE4B4A28}" type="sibTrans" cxnId="{F05B847D-9660-4BF6-B147-46F53DA87114}">
      <dgm:prSet/>
      <dgm:spPr/>
    </dgm:pt>
    <dgm:pt modelId="{A4B059FB-03DA-4773-AC3E-BFF447D8FB5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Program wyjścia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i powiększanie  gosp.</a:t>
          </a: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120% płatności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jednorazowo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Próg : 1250 euro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oraz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100 tys</a:t>
          </a: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. zł premii</a:t>
          </a:r>
          <a:endParaRPr kumimoji="0" lang="pl-PL" altLang="pl-PL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AD6718AB-FD01-4766-A3A4-956EA1D3EB1F}" type="parTrans" cxnId="{5FC7B080-8DB2-4EAA-8435-DC7F20F4ECA0}">
      <dgm:prSet/>
      <dgm:spPr/>
    </dgm:pt>
    <dgm:pt modelId="{5ACEC1F7-C038-4C30-84DE-4F8A0BF33355}" type="sibTrans" cxnId="{5FC7B080-8DB2-4EAA-8435-DC7F20F4ECA0}">
      <dgm:prSet/>
      <dgm:spPr/>
    </dgm:pt>
    <dgm:pt modelId="{0C969D5D-6237-470F-A572-67BB3950FC9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Płatność bezpośrednia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Dodatkowa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3-30 ha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Powiązana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z produkcją</a:t>
          </a: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Białkowe do 50 ha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l-PL" altLang="pl-PL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rPr>
            <a:t>Bydło: 3 – 30 sztuk </a:t>
          </a:r>
          <a:endParaRPr kumimoji="0" lang="pl-PL" altLang="pl-PL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532D3C9B-B11D-49D8-816D-C40C59D1618C}" type="parTrans" cxnId="{C7638C86-225F-4285-A00E-BB5E0BEA593C}">
      <dgm:prSet/>
      <dgm:spPr/>
    </dgm:pt>
    <dgm:pt modelId="{DADA9E1D-9090-4DE5-B6EF-B3A0EAC05409}" type="sibTrans" cxnId="{C7638C86-225F-4285-A00E-BB5E0BEA593C}">
      <dgm:prSet/>
      <dgm:spPr/>
    </dgm:pt>
    <dgm:pt modelId="{FF9DA112-9C68-46E4-96A0-8BAF5FCEFB34}" type="pres">
      <dgm:prSet presAssocID="{03B6FDD9-0872-44B5-BE50-4EB0528763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6E75EF9-2C0F-4007-B727-5A2A0C26F44D}" type="pres">
      <dgm:prSet presAssocID="{6AAEAD79-582E-4F8F-B737-33E6B362409E}" presName="hierRoot1" presStyleCnt="0">
        <dgm:presLayoutVars>
          <dgm:hierBranch/>
        </dgm:presLayoutVars>
      </dgm:prSet>
      <dgm:spPr/>
    </dgm:pt>
    <dgm:pt modelId="{2FB07B3F-26FF-4883-AE95-8F57E0F1A3F3}" type="pres">
      <dgm:prSet presAssocID="{6AAEAD79-582E-4F8F-B737-33E6B362409E}" presName="rootComposite1" presStyleCnt="0"/>
      <dgm:spPr/>
    </dgm:pt>
    <dgm:pt modelId="{7B81F41F-E37B-4704-A540-B0D7812DEE6C}" type="pres">
      <dgm:prSet presAssocID="{6AAEAD79-582E-4F8F-B737-33E6B362409E}" presName="rootText1" presStyleLbl="node0" presStyleIdx="0" presStyleCnt="1">
        <dgm:presLayoutVars>
          <dgm:chPref val="3"/>
        </dgm:presLayoutVars>
      </dgm:prSet>
      <dgm:spPr/>
    </dgm:pt>
    <dgm:pt modelId="{BAA84FCA-3202-4F30-9288-156F395B36BC}" type="pres">
      <dgm:prSet presAssocID="{6AAEAD79-582E-4F8F-B737-33E6B362409E}" presName="rootConnector1" presStyleLbl="node1" presStyleIdx="0" presStyleCnt="0"/>
      <dgm:spPr/>
    </dgm:pt>
    <dgm:pt modelId="{1E966B69-89DA-40EE-B756-970DB30FDC87}" type="pres">
      <dgm:prSet presAssocID="{6AAEAD79-582E-4F8F-B737-33E6B362409E}" presName="hierChild2" presStyleCnt="0"/>
      <dgm:spPr/>
    </dgm:pt>
    <dgm:pt modelId="{88C49E90-8028-43BA-A1F7-C12FB2DBB79F}" type="pres">
      <dgm:prSet presAssocID="{02E29B39-DADD-43EF-B962-059FDC03BCB1}" presName="Name35" presStyleLbl="parChTrans1D2" presStyleIdx="0" presStyleCnt="4"/>
      <dgm:spPr/>
    </dgm:pt>
    <dgm:pt modelId="{1C004493-634C-460B-82B2-385BB21482D3}" type="pres">
      <dgm:prSet presAssocID="{D524BD41-F057-4799-8892-4824950E8EA5}" presName="hierRoot2" presStyleCnt="0">
        <dgm:presLayoutVars>
          <dgm:hierBranch/>
        </dgm:presLayoutVars>
      </dgm:prSet>
      <dgm:spPr/>
    </dgm:pt>
    <dgm:pt modelId="{D3A2611F-68FA-4465-8BD3-EA1D9FED0C66}" type="pres">
      <dgm:prSet presAssocID="{D524BD41-F057-4799-8892-4824950E8EA5}" presName="rootComposite" presStyleCnt="0"/>
      <dgm:spPr/>
    </dgm:pt>
    <dgm:pt modelId="{C85A23C0-2470-494A-9B8D-60E4DBA2B3A3}" type="pres">
      <dgm:prSet presAssocID="{D524BD41-F057-4799-8892-4824950E8EA5}" presName="rootText" presStyleLbl="node2" presStyleIdx="0" presStyleCnt="4">
        <dgm:presLayoutVars>
          <dgm:chPref val="3"/>
        </dgm:presLayoutVars>
      </dgm:prSet>
      <dgm:spPr/>
    </dgm:pt>
    <dgm:pt modelId="{1021C450-08AE-4F7C-9A33-CB60E14A42B4}" type="pres">
      <dgm:prSet presAssocID="{D524BD41-F057-4799-8892-4824950E8EA5}" presName="rootConnector" presStyleLbl="node2" presStyleIdx="0" presStyleCnt="4"/>
      <dgm:spPr/>
    </dgm:pt>
    <dgm:pt modelId="{6DF48273-316F-44C3-9259-B95C4895A9BD}" type="pres">
      <dgm:prSet presAssocID="{D524BD41-F057-4799-8892-4824950E8EA5}" presName="hierChild4" presStyleCnt="0"/>
      <dgm:spPr/>
    </dgm:pt>
    <dgm:pt modelId="{39CB3BE3-C0BC-403A-8F12-3179DD76E981}" type="pres">
      <dgm:prSet presAssocID="{D524BD41-F057-4799-8892-4824950E8EA5}" presName="hierChild5" presStyleCnt="0"/>
      <dgm:spPr/>
    </dgm:pt>
    <dgm:pt modelId="{A0181F3F-F127-4118-B290-1AB029E3A638}" type="pres">
      <dgm:prSet presAssocID="{8FE5081D-5B99-430A-A00A-2CFE62C2257E}" presName="Name35" presStyleLbl="parChTrans1D2" presStyleIdx="1" presStyleCnt="4"/>
      <dgm:spPr/>
    </dgm:pt>
    <dgm:pt modelId="{BDC2162D-F1D5-438B-978C-AF195AEAFD2F}" type="pres">
      <dgm:prSet presAssocID="{044800EA-C5F5-4449-A1FF-43E60B7E2960}" presName="hierRoot2" presStyleCnt="0">
        <dgm:presLayoutVars>
          <dgm:hierBranch/>
        </dgm:presLayoutVars>
      </dgm:prSet>
      <dgm:spPr/>
    </dgm:pt>
    <dgm:pt modelId="{D72605F1-16F8-47CF-B3FE-852EF0B8C009}" type="pres">
      <dgm:prSet presAssocID="{044800EA-C5F5-4449-A1FF-43E60B7E2960}" presName="rootComposite" presStyleCnt="0"/>
      <dgm:spPr/>
    </dgm:pt>
    <dgm:pt modelId="{FC965A96-094E-4342-B356-967CE29D929A}" type="pres">
      <dgm:prSet presAssocID="{044800EA-C5F5-4449-A1FF-43E60B7E2960}" presName="rootText" presStyleLbl="node2" presStyleIdx="1" presStyleCnt="4">
        <dgm:presLayoutVars>
          <dgm:chPref val="3"/>
        </dgm:presLayoutVars>
      </dgm:prSet>
      <dgm:spPr/>
    </dgm:pt>
    <dgm:pt modelId="{19C8439E-2660-4499-904F-5A0FC9323C7E}" type="pres">
      <dgm:prSet presAssocID="{044800EA-C5F5-4449-A1FF-43E60B7E2960}" presName="rootConnector" presStyleLbl="node2" presStyleIdx="1" presStyleCnt="4"/>
      <dgm:spPr/>
    </dgm:pt>
    <dgm:pt modelId="{F1988BBC-20D7-4A90-8FB5-0713226553B6}" type="pres">
      <dgm:prSet presAssocID="{044800EA-C5F5-4449-A1FF-43E60B7E2960}" presName="hierChild4" presStyleCnt="0"/>
      <dgm:spPr/>
    </dgm:pt>
    <dgm:pt modelId="{DCDD5297-C6B6-4982-846E-C17C5FA1F1FC}" type="pres">
      <dgm:prSet presAssocID="{044800EA-C5F5-4449-A1FF-43E60B7E2960}" presName="hierChild5" presStyleCnt="0"/>
      <dgm:spPr/>
    </dgm:pt>
    <dgm:pt modelId="{9B6D899E-6EE2-45C7-9F30-B1D7D1816C45}" type="pres">
      <dgm:prSet presAssocID="{AD6718AB-FD01-4766-A3A4-956EA1D3EB1F}" presName="Name35" presStyleLbl="parChTrans1D2" presStyleIdx="2" presStyleCnt="4"/>
      <dgm:spPr/>
    </dgm:pt>
    <dgm:pt modelId="{028EB95D-03B2-40CB-A338-CA12B84128ED}" type="pres">
      <dgm:prSet presAssocID="{A4B059FB-03DA-4773-AC3E-BFF447D8FB55}" presName="hierRoot2" presStyleCnt="0">
        <dgm:presLayoutVars>
          <dgm:hierBranch/>
        </dgm:presLayoutVars>
      </dgm:prSet>
      <dgm:spPr/>
    </dgm:pt>
    <dgm:pt modelId="{4559A175-9B38-42BB-8B47-BAD12276BDA4}" type="pres">
      <dgm:prSet presAssocID="{A4B059FB-03DA-4773-AC3E-BFF447D8FB55}" presName="rootComposite" presStyleCnt="0"/>
      <dgm:spPr/>
    </dgm:pt>
    <dgm:pt modelId="{F33E7758-C0F7-40F5-8F4E-B9FB77BC11FA}" type="pres">
      <dgm:prSet presAssocID="{A4B059FB-03DA-4773-AC3E-BFF447D8FB55}" presName="rootText" presStyleLbl="node2" presStyleIdx="2" presStyleCnt="4">
        <dgm:presLayoutVars>
          <dgm:chPref val="3"/>
        </dgm:presLayoutVars>
      </dgm:prSet>
      <dgm:spPr/>
    </dgm:pt>
    <dgm:pt modelId="{B87D4CF9-2E69-4893-90BB-2CFC29065EC5}" type="pres">
      <dgm:prSet presAssocID="{A4B059FB-03DA-4773-AC3E-BFF447D8FB55}" presName="rootConnector" presStyleLbl="node2" presStyleIdx="2" presStyleCnt="4"/>
      <dgm:spPr/>
    </dgm:pt>
    <dgm:pt modelId="{2CAA565D-9A7D-4727-A78B-968049C79CA5}" type="pres">
      <dgm:prSet presAssocID="{A4B059FB-03DA-4773-AC3E-BFF447D8FB55}" presName="hierChild4" presStyleCnt="0"/>
      <dgm:spPr/>
    </dgm:pt>
    <dgm:pt modelId="{2D6F10FD-51EF-4971-8332-DD29E1D9F471}" type="pres">
      <dgm:prSet presAssocID="{A4B059FB-03DA-4773-AC3E-BFF447D8FB55}" presName="hierChild5" presStyleCnt="0"/>
      <dgm:spPr/>
    </dgm:pt>
    <dgm:pt modelId="{F03E4824-FDBA-4646-BBEE-EA58B902B7EF}" type="pres">
      <dgm:prSet presAssocID="{532D3C9B-B11D-49D8-816D-C40C59D1618C}" presName="Name35" presStyleLbl="parChTrans1D2" presStyleIdx="3" presStyleCnt="4"/>
      <dgm:spPr/>
    </dgm:pt>
    <dgm:pt modelId="{EC00A948-9067-4F82-98DD-2C18AD27C4A7}" type="pres">
      <dgm:prSet presAssocID="{0C969D5D-6237-470F-A572-67BB3950FC93}" presName="hierRoot2" presStyleCnt="0">
        <dgm:presLayoutVars>
          <dgm:hierBranch/>
        </dgm:presLayoutVars>
      </dgm:prSet>
      <dgm:spPr/>
    </dgm:pt>
    <dgm:pt modelId="{EC883285-A623-403C-AA0B-5A853C9D8E59}" type="pres">
      <dgm:prSet presAssocID="{0C969D5D-6237-470F-A572-67BB3950FC93}" presName="rootComposite" presStyleCnt="0"/>
      <dgm:spPr/>
    </dgm:pt>
    <dgm:pt modelId="{D4BBEE50-9414-4AF1-8907-C57FFAB24CF2}" type="pres">
      <dgm:prSet presAssocID="{0C969D5D-6237-470F-A572-67BB3950FC93}" presName="rootText" presStyleLbl="node2" presStyleIdx="3" presStyleCnt="4">
        <dgm:presLayoutVars>
          <dgm:chPref val="3"/>
        </dgm:presLayoutVars>
      </dgm:prSet>
      <dgm:spPr/>
    </dgm:pt>
    <dgm:pt modelId="{5D360307-80A5-4ADF-888E-DB9746C68C14}" type="pres">
      <dgm:prSet presAssocID="{0C969D5D-6237-470F-A572-67BB3950FC93}" presName="rootConnector" presStyleLbl="node2" presStyleIdx="3" presStyleCnt="4"/>
      <dgm:spPr/>
    </dgm:pt>
    <dgm:pt modelId="{24FFBE1A-5074-4F88-AC82-8BA2F6895A2B}" type="pres">
      <dgm:prSet presAssocID="{0C969D5D-6237-470F-A572-67BB3950FC93}" presName="hierChild4" presStyleCnt="0"/>
      <dgm:spPr/>
    </dgm:pt>
    <dgm:pt modelId="{30086E3B-2ED5-45E2-ADEC-6388F28D3EFF}" type="pres">
      <dgm:prSet presAssocID="{0C969D5D-6237-470F-A572-67BB3950FC93}" presName="hierChild5" presStyleCnt="0"/>
      <dgm:spPr/>
    </dgm:pt>
    <dgm:pt modelId="{30E9E11A-58BB-488A-ACB2-F4CA95EA0BA4}" type="pres">
      <dgm:prSet presAssocID="{6AAEAD79-582E-4F8F-B737-33E6B362409E}" presName="hierChild3" presStyleCnt="0"/>
      <dgm:spPr/>
    </dgm:pt>
  </dgm:ptLst>
  <dgm:cxnLst>
    <dgm:cxn modelId="{29BC632B-EF7D-4D04-9E16-C1FC676FD201}" type="presOf" srcId="{532D3C9B-B11D-49D8-816D-C40C59D1618C}" destId="{F03E4824-FDBA-4646-BBEE-EA58B902B7EF}" srcOrd="0" destOrd="0" presId="urn:microsoft.com/office/officeart/2005/8/layout/orgChart1"/>
    <dgm:cxn modelId="{CF13101E-C6E8-4456-9292-5689467D69C7}" type="presOf" srcId="{D524BD41-F057-4799-8892-4824950E8EA5}" destId="{1021C450-08AE-4F7C-9A33-CB60E14A42B4}" srcOrd="1" destOrd="0" presId="urn:microsoft.com/office/officeart/2005/8/layout/orgChart1"/>
    <dgm:cxn modelId="{7D4308E7-8388-4CFC-8603-FA7100B5E15D}" type="presOf" srcId="{AD6718AB-FD01-4766-A3A4-956EA1D3EB1F}" destId="{9B6D899E-6EE2-45C7-9F30-B1D7D1816C45}" srcOrd="0" destOrd="0" presId="urn:microsoft.com/office/officeart/2005/8/layout/orgChart1"/>
    <dgm:cxn modelId="{174AE06C-89DA-4E5C-A928-00DC7F32487F}" type="presOf" srcId="{044800EA-C5F5-4449-A1FF-43E60B7E2960}" destId="{FC965A96-094E-4342-B356-967CE29D929A}" srcOrd="0" destOrd="0" presId="urn:microsoft.com/office/officeart/2005/8/layout/orgChart1"/>
    <dgm:cxn modelId="{D2C5D43F-B8B9-4970-A15F-FA8BA8FE2C6E}" type="presOf" srcId="{A4B059FB-03DA-4773-AC3E-BFF447D8FB55}" destId="{B87D4CF9-2E69-4893-90BB-2CFC29065EC5}" srcOrd="1" destOrd="0" presId="urn:microsoft.com/office/officeart/2005/8/layout/orgChart1"/>
    <dgm:cxn modelId="{4CDA0C73-C7F0-4646-B972-FB64F82E6F2F}" type="presOf" srcId="{044800EA-C5F5-4449-A1FF-43E60B7E2960}" destId="{19C8439E-2660-4499-904F-5A0FC9323C7E}" srcOrd="1" destOrd="0" presId="urn:microsoft.com/office/officeart/2005/8/layout/orgChart1"/>
    <dgm:cxn modelId="{21083587-41BB-4824-BAB6-D4A4FC8409C7}" type="presOf" srcId="{6AAEAD79-582E-4F8F-B737-33E6B362409E}" destId="{7B81F41F-E37B-4704-A540-B0D7812DEE6C}" srcOrd="0" destOrd="0" presId="urn:microsoft.com/office/officeart/2005/8/layout/orgChart1"/>
    <dgm:cxn modelId="{705F2FAB-C213-4299-B2C4-DB48DF2B9896}" type="presOf" srcId="{A4B059FB-03DA-4773-AC3E-BFF447D8FB55}" destId="{F33E7758-C0F7-40F5-8F4E-B9FB77BC11FA}" srcOrd="0" destOrd="0" presId="urn:microsoft.com/office/officeart/2005/8/layout/orgChart1"/>
    <dgm:cxn modelId="{5FC7B080-8DB2-4EAA-8435-DC7F20F4ECA0}" srcId="{6AAEAD79-582E-4F8F-B737-33E6B362409E}" destId="{A4B059FB-03DA-4773-AC3E-BFF447D8FB55}" srcOrd="2" destOrd="0" parTransId="{AD6718AB-FD01-4766-A3A4-956EA1D3EB1F}" sibTransId="{5ACEC1F7-C038-4C30-84DE-4F8A0BF33355}"/>
    <dgm:cxn modelId="{17D5920E-C695-4CF1-9F84-8517052361CA}" type="presOf" srcId="{8FE5081D-5B99-430A-A00A-2CFE62C2257E}" destId="{A0181F3F-F127-4118-B290-1AB029E3A638}" srcOrd="0" destOrd="0" presId="urn:microsoft.com/office/officeart/2005/8/layout/orgChart1"/>
    <dgm:cxn modelId="{C7638C86-225F-4285-A00E-BB5E0BEA593C}" srcId="{6AAEAD79-582E-4F8F-B737-33E6B362409E}" destId="{0C969D5D-6237-470F-A572-67BB3950FC93}" srcOrd="3" destOrd="0" parTransId="{532D3C9B-B11D-49D8-816D-C40C59D1618C}" sibTransId="{DADA9E1D-9090-4DE5-B6EF-B3A0EAC05409}"/>
    <dgm:cxn modelId="{012DBA94-E9F6-4FEA-8489-9D1A46B364C9}" type="presOf" srcId="{02E29B39-DADD-43EF-B962-059FDC03BCB1}" destId="{88C49E90-8028-43BA-A1F7-C12FB2DBB79F}" srcOrd="0" destOrd="0" presId="urn:microsoft.com/office/officeart/2005/8/layout/orgChart1"/>
    <dgm:cxn modelId="{4D9F2F1A-D124-4070-B068-DE86C9EDAB39}" type="presOf" srcId="{D524BD41-F057-4799-8892-4824950E8EA5}" destId="{C85A23C0-2470-494A-9B8D-60E4DBA2B3A3}" srcOrd="0" destOrd="0" presId="urn:microsoft.com/office/officeart/2005/8/layout/orgChart1"/>
    <dgm:cxn modelId="{E80ADFB5-569E-4EE4-97D6-3EE9625C1FC6}" type="presOf" srcId="{0C969D5D-6237-470F-A572-67BB3950FC93}" destId="{5D360307-80A5-4ADF-888E-DB9746C68C14}" srcOrd="1" destOrd="0" presId="urn:microsoft.com/office/officeart/2005/8/layout/orgChart1"/>
    <dgm:cxn modelId="{0B5766E1-5E9C-42BF-99D5-8E6F7CBAB3CF}" type="presOf" srcId="{0C969D5D-6237-470F-A572-67BB3950FC93}" destId="{D4BBEE50-9414-4AF1-8907-C57FFAB24CF2}" srcOrd="0" destOrd="0" presId="urn:microsoft.com/office/officeart/2005/8/layout/orgChart1"/>
    <dgm:cxn modelId="{F05B847D-9660-4BF6-B147-46F53DA87114}" srcId="{6AAEAD79-582E-4F8F-B737-33E6B362409E}" destId="{044800EA-C5F5-4449-A1FF-43E60B7E2960}" srcOrd="1" destOrd="0" parTransId="{8FE5081D-5B99-430A-A00A-2CFE62C2257E}" sibTransId="{FE3C0193-6A4F-486A-8E51-8FC5FE4B4A28}"/>
    <dgm:cxn modelId="{E733C498-2A8C-425D-96FD-82DE098CCC1D}" srcId="{6AAEAD79-582E-4F8F-B737-33E6B362409E}" destId="{D524BD41-F057-4799-8892-4824950E8EA5}" srcOrd="0" destOrd="0" parTransId="{02E29B39-DADD-43EF-B962-059FDC03BCB1}" sibTransId="{EA6681CE-C430-4B20-96D8-2BFAA3A8297A}"/>
    <dgm:cxn modelId="{6565A1FE-5AE6-4754-9D89-C08201FB0A0A}" srcId="{03B6FDD9-0872-44B5-BE50-4EB05287637F}" destId="{6AAEAD79-582E-4F8F-B737-33E6B362409E}" srcOrd="0" destOrd="0" parTransId="{727C1644-D87D-4B00-BB34-A931078C6F5D}" sibTransId="{301D0FD9-BEC5-4A86-AD48-5BAB0D2CF51A}"/>
    <dgm:cxn modelId="{DAE2CD09-98E8-4528-A1CF-79E1B96AC496}" type="presOf" srcId="{03B6FDD9-0872-44B5-BE50-4EB05287637F}" destId="{FF9DA112-9C68-46E4-96A0-8BAF5FCEFB34}" srcOrd="0" destOrd="0" presId="urn:microsoft.com/office/officeart/2005/8/layout/orgChart1"/>
    <dgm:cxn modelId="{2441395C-006E-4457-971F-787FA088203F}" type="presOf" srcId="{6AAEAD79-582E-4F8F-B737-33E6B362409E}" destId="{BAA84FCA-3202-4F30-9288-156F395B36BC}" srcOrd="1" destOrd="0" presId="urn:microsoft.com/office/officeart/2005/8/layout/orgChart1"/>
    <dgm:cxn modelId="{AE797979-5910-49E8-862B-0C85E7E17F04}" type="presParOf" srcId="{FF9DA112-9C68-46E4-96A0-8BAF5FCEFB34}" destId="{06E75EF9-2C0F-4007-B727-5A2A0C26F44D}" srcOrd="0" destOrd="0" presId="urn:microsoft.com/office/officeart/2005/8/layout/orgChart1"/>
    <dgm:cxn modelId="{42CD2B72-9367-4885-9C99-4C89B8410E38}" type="presParOf" srcId="{06E75EF9-2C0F-4007-B727-5A2A0C26F44D}" destId="{2FB07B3F-26FF-4883-AE95-8F57E0F1A3F3}" srcOrd="0" destOrd="0" presId="urn:microsoft.com/office/officeart/2005/8/layout/orgChart1"/>
    <dgm:cxn modelId="{5384C022-7B7C-4244-A785-B29BF2CC15FB}" type="presParOf" srcId="{2FB07B3F-26FF-4883-AE95-8F57E0F1A3F3}" destId="{7B81F41F-E37B-4704-A540-B0D7812DEE6C}" srcOrd="0" destOrd="0" presId="urn:microsoft.com/office/officeart/2005/8/layout/orgChart1"/>
    <dgm:cxn modelId="{38AF67B1-CF95-4198-B243-56C7A5640EF8}" type="presParOf" srcId="{2FB07B3F-26FF-4883-AE95-8F57E0F1A3F3}" destId="{BAA84FCA-3202-4F30-9288-156F395B36BC}" srcOrd="1" destOrd="0" presId="urn:microsoft.com/office/officeart/2005/8/layout/orgChart1"/>
    <dgm:cxn modelId="{70DB8BBE-3182-4FDF-B4C3-3F0421C05B1F}" type="presParOf" srcId="{06E75EF9-2C0F-4007-B727-5A2A0C26F44D}" destId="{1E966B69-89DA-40EE-B756-970DB30FDC87}" srcOrd="1" destOrd="0" presId="urn:microsoft.com/office/officeart/2005/8/layout/orgChart1"/>
    <dgm:cxn modelId="{5BE400F8-D343-4260-9AEC-92A223AD870B}" type="presParOf" srcId="{1E966B69-89DA-40EE-B756-970DB30FDC87}" destId="{88C49E90-8028-43BA-A1F7-C12FB2DBB79F}" srcOrd="0" destOrd="0" presId="urn:microsoft.com/office/officeart/2005/8/layout/orgChart1"/>
    <dgm:cxn modelId="{5319F562-D36B-4DC8-A0AD-63CA6282E5D8}" type="presParOf" srcId="{1E966B69-89DA-40EE-B756-970DB30FDC87}" destId="{1C004493-634C-460B-82B2-385BB21482D3}" srcOrd="1" destOrd="0" presId="urn:microsoft.com/office/officeart/2005/8/layout/orgChart1"/>
    <dgm:cxn modelId="{72F3927E-D6FF-404F-8E56-A052BFB213F8}" type="presParOf" srcId="{1C004493-634C-460B-82B2-385BB21482D3}" destId="{D3A2611F-68FA-4465-8BD3-EA1D9FED0C66}" srcOrd="0" destOrd="0" presId="urn:microsoft.com/office/officeart/2005/8/layout/orgChart1"/>
    <dgm:cxn modelId="{07B81094-74D1-46F9-BC30-812E4147FF89}" type="presParOf" srcId="{D3A2611F-68FA-4465-8BD3-EA1D9FED0C66}" destId="{C85A23C0-2470-494A-9B8D-60E4DBA2B3A3}" srcOrd="0" destOrd="0" presId="urn:microsoft.com/office/officeart/2005/8/layout/orgChart1"/>
    <dgm:cxn modelId="{396A814E-84F4-415C-A8ED-F9CEBD4F8524}" type="presParOf" srcId="{D3A2611F-68FA-4465-8BD3-EA1D9FED0C66}" destId="{1021C450-08AE-4F7C-9A33-CB60E14A42B4}" srcOrd="1" destOrd="0" presId="urn:microsoft.com/office/officeart/2005/8/layout/orgChart1"/>
    <dgm:cxn modelId="{BE4055D8-4908-4637-8FD2-7AA0EF7660CA}" type="presParOf" srcId="{1C004493-634C-460B-82B2-385BB21482D3}" destId="{6DF48273-316F-44C3-9259-B95C4895A9BD}" srcOrd="1" destOrd="0" presId="urn:microsoft.com/office/officeart/2005/8/layout/orgChart1"/>
    <dgm:cxn modelId="{627B7A15-7C07-45B5-8061-14EACA664FDA}" type="presParOf" srcId="{1C004493-634C-460B-82B2-385BB21482D3}" destId="{39CB3BE3-C0BC-403A-8F12-3179DD76E981}" srcOrd="2" destOrd="0" presId="urn:microsoft.com/office/officeart/2005/8/layout/orgChart1"/>
    <dgm:cxn modelId="{4AC6823D-8D21-4631-8FF3-8DC9D810960A}" type="presParOf" srcId="{1E966B69-89DA-40EE-B756-970DB30FDC87}" destId="{A0181F3F-F127-4118-B290-1AB029E3A638}" srcOrd="2" destOrd="0" presId="urn:microsoft.com/office/officeart/2005/8/layout/orgChart1"/>
    <dgm:cxn modelId="{967BAA3B-B9AF-41EA-AAE6-814A8DD5DE73}" type="presParOf" srcId="{1E966B69-89DA-40EE-B756-970DB30FDC87}" destId="{BDC2162D-F1D5-438B-978C-AF195AEAFD2F}" srcOrd="3" destOrd="0" presId="urn:microsoft.com/office/officeart/2005/8/layout/orgChart1"/>
    <dgm:cxn modelId="{48568842-EAFA-4DA8-B0FC-B28D184FA591}" type="presParOf" srcId="{BDC2162D-F1D5-438B-978C-AF195AEAFD2F}" destId="{D72605F1-16F8-47CF-B3FE-852EF0B8C009}" srcOrd="0" destOrd="0" presId="urn:microsoft.com/office/officeart/2005/8/layout/orgChart1"/>
    <dgm:cxn modelId="{B0D9AFDB-064D-4062-9619-A92F0D876311}" type="presParOf" srcId="{D72605F1-16F8-47CF-B3FE-852EF0B8C009}" destId="{FC965A96-094E-4342-B356-967CE29D929A}" srcOrd="0" destOrd="0" presId="urn:microsoft.com/office/officeart/2005/8/layout/orgChart1"/>
    <dgm:cxn modelId="{712B9537-4115-4636-82BD-993821234199}" type="presParOf" srcId="{D72605F1-16F8-47CF-B3FE-852EF0B8C009}" destId="{19C8439E-2660-4499-904F-5A0FC9323C7E}" srcOrd="1" destOrd="0" presId="urn:microsoft.com/office/officeart/2005/8/layout/orgChart1"/>
    <dgm:cxn modelId="{C943467F-BB89-42F6-A306-79F5AEA3DDB1}" type="presParOf" srcId="{BDC2162D-F1D5-438B-978C-AF195AEAFD2F}" destId="{F1988BBC-20D7-4A90-8FB5-0713226553B6}" srcOrd="1" destOrd="0" presId="urn:microsoft.com/office/officeart/2005/8/layout/orgChart1"/>
    <dgm:cxn modelId="{9A2C2233-5696-46D3-9162-742FFA291AC8}" type="presParOf" srcId="{BDC2162D-F1D5-438B-978C-AF195AEAFD2F}" destId="{DCDD5297-C6B6-4982-846E-C17C5FA1F1FC}" srcOrd="2" destOrd="0" presId="urn:microsoft.com/office/officeart/2005/8/layout/orgChart1"/>
    <dgm:cxn modelId="{B0B500DB-D713-4159-86E6-95CFFDB19206}" type="presParOf" srcId="{1E966B69-89DA-40EE-B756-970DB30FDC87}" destId="{9B6D899E-6EE2-45C7-9F30-B1D7D1816C45}" srcOrd="4" destOrd="0" presId="urn:microsoft.com/office/officeart/2005/8/layout/orgChart1"/>
    <dgm:cxn modelId="{A8376DFB-2FD4-4BA1-87D2-E6AD1F5C0465}" type="presParOf" srcId="{1E966B69-89DA-40EE-B756-970DB30FDC87}" destId="{028EB95D-03B2-40CB-A338-CA12B84128ED}" srcOrd="5" destOrd="0" presId="urn:microsoft.com/office/officeart/2005/8/layout/orgChart1"/>
    <dgm:cxn modelId="{70DFE967-9773-41BD-825F-EC6D1F68CC51}" type="presParOf" srcId="{028EB95D-03B2-40CB-A338-CA12B84128ED}" destId="{4559A175-9B38-42BB-8B47-BAD12276BDA4}" srcOrd="0" destOrd="0" presId="urn:microsoft.com/office/officeart/2005/8/layout/orgChart1"/>
    <dgm:cxn modelId="{0B627774-7642-4862-8E9D-25B840736B46}" type="presParOf" srcId="{4559A175-9B38-42BB-8B47-BAD12276BDA4}" destId="{F33E7758-C0F7-40F5-8F4E-B9FB77BC11FA}" srcOrd="0" destOrd="0" presId="urn:microsoft.com/office/officeart/2005/8/layout/orgChart1"/>
    <dgm:cxn modelId="{3F060210-88B6-4605-819B-F7A9EA3A8357}" type="presParOf" srcId="{4559A175-9B38-42BB-8B47-BAD12276BDA4}" destId="{B87D4CF9-2E69-4893-90BB-2CFC29065EC5}" srcOrd="1" destOrd="0" presId="urn:microsoft.com/office/officeart/2005/8/layout/orgChart1"/>
    <dgm:cxn modelId="{81ECC7E5-51B3-4560-8363-AE0DEF151C22}" type="presParOf" srcId="{028EB95D-03B2-40CB-A338-CA12B84128ED}" destId="{2CAA565D-9A7D-4727-A78B-968049C79CA5}" srcOrd="1" destOrd="0" presId="urn:microsoft.com/office/officeart/2005/8/layout/orgChart1"/>
    <dgm:cxn modelId="{B62E839A-215E-49B0-A8B4-39345BAAA17C}" type="presParOf" srcId="{028EB95D-03B2-40CB-A338-CA12B84128ED}" destId="{2D6F10FD-51EF-4971-8332-DD29E1D9F471}" srcOrd="2" destOrd="0" presId="urn:microsoft.com/office/officeart/2005/8/layout/orgChart1"/>
    <dgm:cxn modelId="{8DCF5DCD-CC15-441E-A527-0157CBAEB6B1}" type="presParOf" srcId="{1E966B69-89DA-40EE-B756-970DB30FDC87}" destId="{F03E4824-FDBA-4646-BBEE-EA58B902B7EF}" srcOrd="6" destOrd="0" presId="urn:microsoft.com/office/officeart/2005/8/layout/orgChart1"/>
    <dgm:cxn modelId="{9B4D5E7F-0EB3-439D-B111-B42AF95E292A}" type="presParOf" srcId="{1E966B69-89DA-40EE-B756-970DB30FDC87}" destId="{EC00A948-9067-4F82-98DD-2C18AD27C4A7}" srcOrd="7" destOrd="0" presId="urn:microsoft.com/office/officeart/2005/8/layout/orgChart1"/>
    <dgm:cxn modelId="{2F95C270-9398-433A-9219-B1BF3E1E304F}" type="presParOf" srcId="{EC00A948-9067-4F82-98DD-2C18AD27C4A7}" destId="{EC883285-A623-403C-AA0B-5A853C9D8E59}" srcOrd="0" destOrd="0" presId="urn:microsoft.com/office/officeart/2005/8/layout/orgChart1"/>
    <dgm:cxn modelId="{E3F029D4-94FF-429D-A494-A76EF1311B42}" type="presParOf" srcId="{EC883285-A623-403C-AA0B-5A853C9D8E59}" destId="{D4BBEE50-9414-4AF1-8907-C57FFAB24CF2}" srcOrd="0" destOrd="0" presId="urn:microsoft.com/office/officeart/2005/8/layout/orgChart1"/>
    <dgm:cxn modelId="{D0FFEE59-D299-4F98-9CFD-A73B0AB1825E}" type="presParOf" srcId="{EC883285-A623-403C-AA0B-5A853C9D8E59}" destId="{5D360307-80A5-4ADF-888E-DB9746C68C14}" srcOrd="1" destOrd="0" presId="urn:microsoft.com/office/officeart/2005/8/layout/orgChart1"/>
    <dgm:cxn modelId="{059F3961-5306-4AFF-8ECA-FA0F94CDB248}" type="presParOf" srcId="{EC00A948-9067-4F82-98DD-2C18AD27C4A7}" destId="{24FFBE1A-5074-4F88-AC82-8BA2F6895A2B}" srcOrd="1" destOrd="0" presId="urn:microsoft.com/office/officeart/2005/8/layout/orgChart1"/>
    <dgm:cxn modelId="{2D64456A-985D-4D55-B380-1C259B4345BD}" type="presParOf" srcId="{EC00A948-9067-4F82-98DD-2C18AD27C4A7}" destId="{30086E3B-2ED5-45E2-ADEC-6388F28D3EFF}" srcOrd="2" destOrd="0" presId="urn:microsoft.com/office/officeart/2005/8/layout/orgChart1"/>
    <dgm:cxn modelId="{A9D1E15A-A1BD-4433-B7F9-542B00426DA9}" type="presParOf" srcId="{06E75EF9-2C0F-4007-B727-5A2A0C26F44D}" destId="{30E9E11A-58BB-488A-ACB2-F4CA95EA0BA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73" tIns="45786" rIns="91573" bIns="45786" numCol="1" anchor="t" anchorCtr="0" compatLnSpc="1">
            <a:prstTxWarp prst="textNoShape">
              <a:avLst/>
            </a:prstTxWarp>
          </a:bodyPr>
          <a:lstStyle>
            <a:lvl1pPr defTabSz="909638" eaLnBrk="0" hangingPunct="0">
              <a:defRPr sz="11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73" tIns="45786" rIns="91573" bIns="45786" numCol="1" anchor="t" anchorCtr="0" compatLnSpc="1">
            <a:prstTxWarp prst="textNoShape">
              <a:avLst/>
            </a:prstTxWarp>
          </a:bodyPr>
          <a:lstStyle>
            <a:lvl1pPr algn="r" defTabSz="909638" eaLnBrk="0" hangingPunct="0">
              <a:defRPr sz="11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73" tIns="45786" rIns="91573" bIns="45786" numCol="1" anchor="b" anchorCtr="0" compatLnSpc="1">
            <a:prstTxWarp prst="textNoShape">
              <a:avLst/>
            </a:prstTxWarp>
          </a:bodyPr>
          <a:lstStyle>
            <a:lvl1pPr defTabSz="909638" eaLnBrk="0" hangingPunct="0">
              <a:defRPr sz="11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73" tIns="45786" rIns="91573" bIns="45786" numCol="1" anchor="b" anchorCtr="0" compatLnSpc="1">
            <a:prstTxWarp prst="textNoShape">
              <a:avLst/>
            </a:prstTxWarp>
          </a:bodyPr>
          <a:lstStyle>
            <a:lvl1pPr algn="r" defTabSz="909638" eaLnBrk="0" hangingPunct="0">
              <a:defRPr sz="1100">
                <a:latin typeface="Arial" charset="0"/>
              </a:defRPr>
            </a:lvl1pPr>
          </a:lstStyle>
          <a:p>
            <a:pPr>
              <a:defRPr/>
            </a:pPr>
            <a:fld id="{4DD3E4E6-B67D-454F-A16D-CC529F22F3F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09074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73" tIns="45786" rIns="91573" bIns="45786" numCol="1" anchor="t" anchorCtr="0" compatLnSpc="1">
            <a:prstTxWarp prst="textNoShape">
              <a:avLst/>
            </a:prstTxWarp>
          </a:bodyPr>
          <a:lstStyle>
            <a:lvl1pPr defTabSz="909638">
              <a:defRPr sz="11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73" tIns="45786" rIns="91573" bIns="45786" numCol="1" anchor="t" anchorCtr="0" compatLnSpc="1">
            <a:prstTxWarp prst="textNoShape">
              <a:avLst/>
            </a:prstTxWarp>
          </a:bodyPr>
          <a:lstStyle>
            <a:lvl1pPr algn="r" defTabSz="909638">
              <a:defRPr sz="11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3950" cy="37004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6300"/>
            <a:ext cx="538638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73" tIns="45786" rIns="91573" bIns="457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edytowaæ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Pi¹ty poziom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73" tIns="45786" rIns="91573" bIns="45786" numCol="1" anchor="b" anchorCtr="0" compatLnSpc="1">
            <a:prstTxWarp prst="textNoShape">
              <a:avLst/>
            </a:prstTxWarp>
          </a:bodyPr>
          <a:lstStyle>
            <a:lvl1pPr defTabSz="909638">
              <a:defRPr sz="11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73" tIns="45786" rIns="91573" bIns="45786" numCol="1" anchor="b" anchorCtr="0" compatLnSpc="1">
            <a:prstTxWarp prst="textNoShape">
              <a:avLst/>
            </a:prstTxWarp>
          </a:bodyPr>
          <a:lstStyle>
            <a:lvl1pPr algn="r" defTabSz="909638">
              <a:defRPr sz="1100">
                <a:latin typeface="Arial" charset="0"/>
              </a:defRPr>
            </a:lvl1pPr>
          </a:lstStyle>
          <a:p>
            <a:pPr>
              <a:defRPr/>
            </a:pPr>
            <a:fld id="{91B426D1-ED17-452C-8136-4314210B6DC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380517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  <p:sp>
        <p:nvSpPr>
          <p:cNvPr id="12291" name="Symbol zastępczy stopki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en-A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 txBox="1">
            <a:spLocks noGrp="1" noChangeArrowheads="1"/>
          </p:cNvSpPr>
          <p:nvPr/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99" tIns="46101" rIns="92199" bIns="46101" anchor="b"/>
          <a:lstStyle/>
          <a:p>
            <a:pPr algn="r" defTabSz="876300"/>
            <a:fld id="{D09A8A04-D513-47A2-9796-4C2962175180}" type="slidenum">
              <a:rPr lang="pl-PL" sz="1100">
                <a:latin typeface="Calibri" pitchFamily="34" charset="0"/>
              </a:rPr>
              <a:pPr algn="r" defTabSz="876300"/>
              <a:t>2</a:t>
            </a:fld>
            <a:endParaRPr lang="pl-PL" sz="1100">
              <a:latin typeface="Calibri" pitchFamily="34" charset="0"/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just"/>
            <a:r>
              <a:rPr lang="pl-PL" smtClean="0"/>
              <a:t>W budżecie UE na lata 2014-20 Polska na realizację WPR otrzyma 32,1 mld euro (w cenach bieżących). Będzie to o około 12% więcej niż otrzymała w latach 2007-2013. Ustalenia dotyczące wieloletniego budżetu UE na lata 2014-2020 dają realną szansę na kontynuację szybkiego rozwoju obszarów wiejskich i rolnictwa w Polsce. Utrzymano silną pozycję WPR i polityki spójności w budżecie UE, jak i utrzymanie dotychczasowy udział Polski w budżecie tych polityk. </a:t>
            </a:r>
          </a:p>
          <a:p>
            <a:pPr algn="just"/>
            <a:endParaRPr lang="pl-PL" smtClean="0"/>
          </a:p>
          <a:p>
            <a:pPr algn="just"/>
            <a:r>
              <a:rPr lang="pl-PL" smtClean="0"/>
              <a:t>W negocjacjach budżetu na lata 2014-20 Polska uzyskała prawo transferu do 25% środków na rozwój wsi na dopłaty bezpośrednie. Polska skorzysta z tego uprawnienia, tak aby poziom dopłat bezpośrednich nie był niższy niż 240 euro na 1 ha w każdym roku do 2020. </a:t>
            </a:r>
          </a:p>
          <a:p>
            <a:pPr algn="just" eaLnBrk="1" hangingPunct="1">
              <a:spcBef>
                <a:spcPct val="0"/>
              </a:spcBef>
            </a:pPr>
            <a:endParaRPr lang="pl-PL" smtClean="0"/>
          </a:p>
          <a:p>
            <a:pPr algn="just" eaLnBrk="1" hangingPunct="1">
              <a:spcBef>
                <a:spcPct val="0"/>
              </a:spcBef>
            </a:pPr>
            <a:r>
              <a:rPr lang="pl-PL" smtClean="0"/>
              <a:t>Polska pozostaje w gronie największych beneficjentów WPR, w szczególności w zakresie II filara (pomimo przyjętych redukcji tej części wydatków UE). Na rozwój wsi i rolnictwa rząd RP zamierza wydatkować łącznie 42,4 mld euro środków UE i krajowych. Oprócz środków WPR kwota ta obejmuje 5,2 mld euro środków polityki spójności w formie dedykowanej na interwencje na obszarach wiejskich. </a:t>
            </a:r>
          </a:p>
          <a:p>
            <a:pPr algn="just" eaLnBrk="1" hangingPunct="1">
              <a:spcBef>
                <a:spcPct val="0"/>
              </a:spcBef>
            </a:pPr>
            <a:endParaRPr lang="pl-PL" smtClean="0"/>
          </a:p>
          <a:p>
            <a:pPr algn="just" eaLnBrk="1" hangingPunct="1">
              <a:spcBef>
                <a:spcPct val="0"/>
              </a:spcBef>
            </a:pPr>
            <a:r>
              <a:rPr lang="pl-PL" smtClean="0"/>
              <a:t>W latach 2014-2020 Polska może liczyć na 32,1 mld euro w ramach WPR , zaś w ramach polityki spójności - 82,5 mld euro. 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ymbol zastępczy obrazu slajdu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75" y="739775"/>
            <a:ext cx="4929188" cy="3698875"/>
          </a:xfrm>
          <a:ln/>
        </p:spPr>
      </p:sp>
      <p:sp>
        <p:nvSpPr>
          <p:cNvPr id="20482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75" y="739775"/>
            <a:ext cx="4929188" cy="3698875"/>
          </a:xfrm>
          <a:ln/>
        </p:spPr>
      </p:sp>
      <p:sp>
        <p:nvSpPr>
          <p:cNvPr id="22530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75" y="739775"/>
            <a:ext cx="4929188" cy="3698875"/>
          </a:xfrm>
          <a:ln/>
        </p:spPr>
      </p:sp>
      <p:sp>
        <p:nvSpPr>
          <p:cNvPr id="24578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04875" y="739775"/>
            <a:ext cx="4929188" cy="3698875"/>
          </a:xfrm>
          <a:ln/>
        </p:spPr>
      </p:sp>
      <p:sp>
        <p:nvSpPr>
          <p:cNvPr id="26626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ymbol zastępczy obrazu slajdu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04875" y="739775"/>
            <a:ext cx="4929188" cy="3698875"/>
          </a:xfrm>
          <a:ln/>
        </p:spPr>
      </p:sp>
      <p:sp>
        <p:nvSpPr>
          <p:cNvPr id="30722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04875" y="739775"/>
            <a:ext cx="4929188" cy="3698875"/>
          </a:xfrm>
          <a:ln/>
        </p:spPr>
      </p:sp>
      <p:sp>
        <p:nvSpPr>
          <p:cNvPr id="33794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04875" y="739775"/>
            <a:ext cx="4929188" cy="3698875"/>
          </a:xfrm>
          <a:ln/>
        </p:spPr>
      </p:sp>
      <p:sp>
        <p:nvSpPr>
          <p:cNvPr id="35842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75" y="739775"/>
            <a:ext cx="4929188" cy="3698875"/>
          </a:xfrm>
          <a:ln/>
        </p:spPr>
      </p:sp>
      <p:sp>
        <p:nvSpPr>
          <p:cNvPr id="37890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04875" y="739775"/>
            <a:ext cx="4929188" cy="3698875"/>
          </a:xfrm>
          <a:ln/>
        </p:spPr>
      </p:sp>
      <p:sp>
        <p:nvSpPr>
          <p:cNvPr id="68610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  <p:sp>
        <p:nvSpPr>
          <p:cNvPr id="98307" name="Symbol zastępczy stopki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pasek ze strony internetowe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11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33375"/>
            <a:ext cx="58753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77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 algn="ctr">
              <a:defRPr sz="3500" smtClean="0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r>
              <a:rPr lang="pl-PL" dirty="0" smtClean="0"/>
              <a:t>Kliknij, aby edytować styl wzorca tytułu</a:t>
            </a:r>
          </a:p>
        </p:txBody>
      </p:sp>
      <p:sp>
        <p:nvSpPr>
          <p:cNvPr id="15770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 smtClean="0">
                <a:solidFill>
                  <a:srgbClr val="345528"/>
                </a:solidFill>
                <a:latin typeface="Tahoma" pitchFamily="34" charset="0"/>
              </a:defRPr>
            </a:lvl1pPr>
          </a:lstStyle>
          <a:p>
            <a:r>
              <a:rPr lang="pl-PL" dirty="0" smtClean="0"/>
              <a:t>Kliknij, aby edytować styl wzorca podtytułu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161E7-46A1-416E-8741-97EA364CA6EF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pasek ze strony internetowej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11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33375"/>
            <a:ext cx="58753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824EC-4BF2-4CDD-92CA-0FDC3FBBF906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53536" cy="499496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24747"/>
            <a:ext cx="8229600" cy="5001419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A474F-9F4E-499C-9D40-30E2DD8BB0D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 userDrawn="1"/>
        </p:nvSpPr>
        <p:spPr bwMode="auto">
          <a:xfrm>
            <a:off x="971550" y="333375"/>
            <a:ext cx="765333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124747"/>
            <a:ext cx="4038600" cy="5001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124747"/>
            <a:ext cx="4038600" cy="5001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0FF32-E300-48F8-BF34-279B280E129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 txBox="1">
            <a:spLocks/>
          </p:cNvSpPr>
          <p:nvPr userDrawn="1"/>
        </p:nvSpPr>
        <p:spPr bwMode="auto">
          <a:xfrm>
            <a:off x="971550" y="333375"/>
            <a:ext cx="765333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3" y="1124747"/>
            <a:ext cx="4040188" cy="10501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9" y="1052739"/>
            <a:ext cx="4041775" cy="112213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8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D1A51-7DF3-4686-B1BB-D0C263C69F46}" type="datetime1">
              <a:rPr lang="pl-PL"/>
              <a:pPr>
                <a:defRPr/>
              </a:pPr>
              <a:t>2015-03-03</a:t>
            </a:fld>
            <a:endParaRPr lang="pl-PL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A2A05-6690-44E5-9AC4-D359BE16812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 userDrawn="1"/>
        </p:nvSpPr>
        <p:spPr bwMode="auto">
          <a:xfrm>
            <a:off x="971550" y="333375"/>
            <a:ext cx="765333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1A939-503D-47A3-A18A-854A4B69EF0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numeru slajd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14FD3-06C5-42A8-931B-C3946EDE9B1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1000125"/>
            <a:ext cx="8229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82CEA89-DD60-4175-88D6-3F6372B2E91D}" type="datetime1">
              <a:rPr lang="pl-PL"/>
              <a:pPr>
                <a:defRPr/>
              </a:pPr>
              <a:t>2015-03-03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90000"/>
              </a:lnSpc>
              <a:spcBef>
                <a:spcPct val="50000"/>
              </a:spcBef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90000"/>
              </a:lnSpc>
              <a:spcBef>
                <a:spcPct val="50000"/>
              </a:spcBef>
              <a:defRPr sz="1200">
                <a:solidFill>
                  <a:schemeClr val="tx1">
                    <a:tint val="75000"/>
                  </a:schemeClr>
                </a:solidFill>
                <a:latin typeface="Arial CE" charset="-18"/>
              </a:defRPr>
            </a:lvl1pPr>
          </a:lstStyle>
          <a:p>
            <a:pPr>
              <a:defRPr/>
            </a:pPr>
            <a:fld id="{F95CD3AB-5327-49DD-BAA2-095A8BE5C88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pic>
        <p:nvPicPr>
          <p:cNvPr id="1031" name="Picture 11" descr="pasek ze strony internetowej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9001125" cy="942975"/>
          </a:xfrm>
          <a:prstGeom prst="rect">
            <a:avLst/>
          </a:prstGeom>
          <a:solidFill>
            <a:srgbClr val="0000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2" name="Picture 10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900113" y="333375"/>
            <a:ext cx="58753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4213" y="908050"/>
            <a:ext cx="7629525" cy="4608513"/>
          </a:xfrm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pl-PL" b="1" i="1" smtClean="0">
              <a:solidFill>
                <a:srgbClr val="345528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pl-PL" sz="3600" b="1" i="1" smtClean="0">
                <a:solidFill>
                  <a:srgbClr val="345528"/>
                </a:solidFill>
                <a:latin typeface="Arial" charset="0"/>
                <a:cs typeface="Arial" charset="0"/>
              </a:rPr>
              <a:t>Jaka Wspólna Polityka Rolna</a:t>
            </a:r>
          </a:p>
          <a:p>
            <a:pPr eaLnBrk="1" hangingPunct="1">
              <a:lnSpc>
                <a:spcPct val="90000"/>
              </a:lnSpc>
            </a:pPr>
            <a:r>
              <a:rPr lang="pl-PL" sz="3600" b="1" i="1" smtClean="0">
                <a:solidFill>
                  <a:srgbClr val="345528"/>
                </a:solidFill>
                <a:latin typeface="Arial" charset="0"/>
                <a:cs typeface="Arial" charset="0"/>
              </a:rPr>
              <a:t>na lata 2015-2020?</a:t>
            </a:r>
            <a:r>
              <a:rPr lang="pl-PL" sz="4000" smtClean="0">
                <a:solidFill>
                  <a:srgbClr val="345528"/>
                </a:solidFill>
                <a:latin typeface="Arial" charset="0"/>
                <a:cs typeface="Arial" charset="0"/>
              </a:rPr>
              <a:t> </a:t>
            </a:r>
            <a:endParaRPr lang="pl-PL" sz="4000" b="1" smtClean="0">
              <a:solidFill>
                <a:srgbClr val="345528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pl-PL" sz="2400" b="1" smtClean="0">
              <a:solidFill>
                <a:srgbClr val="345528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pl-PL" sz="2400" b="1" smtClean="0">
              <a:solidFill>
                <a:srgbClr val="345528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pl-PL" sz="2400" b="1" smtClean="0">
              <a:solidFill>
                <a:srgbClr val="345528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pl-PL" sz="2800" b="1" i="1" smtClean="0">
                <a:solidFill>
                  <a:srgbClr val="080A04"/>
                </a:solidFill>
                <a:latin typeface="Arial" charset="0"/>
                <a:cs typeface="Arial" charset="0"/>
              </a:rPr>
              <a:t>Zofia Krzyżanowska, Radca Generalny</a:t>
            </a:r>
          </a:p>
          <a:p>
            <a:pPr eaLnBrk="1" hangingPunct="1">
              <a:lnSpc>
                <a:spcPct val="90000"/>
              </a:lnSpc>
            </a:pPr>
            <a:r>
              <a:rPr lang="pl-PL" sz="2800" i="1" smtClean="0">
                <a:solidFill>
                  <a:srgbClr val="080A04"/>
                </a:solidFill>
                <a:latin typeface="Arial" charset="0"/>
                <a:cs typeface="Arial" charset="0"/>
              </a:rPr>
              <a:t>Ministerstwo Rolnictwa i Rozwoju Wsi</a:t>
            </a:r>
            <a:endParaRPr lang="de-DE" sz="2800" i="1" smtClean="0">
              <a:solidFill>
                <a:srgbClr val="080A04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pl-PL" sz="2400" b="1" i="1" smtClean="0">
                <a:solidFill>
                  <a:srgbClr val="345528"/>
                </a:solidFill>
                <a:latin typeface="Arial" charset="0"/>
                <a:cs typeface="Arial" charset="0"/>
              </a:rPr>
              <a:t>luty 2015</a:t>
            </a:r>
          </a:p>
        </p:txBody>
      </p:sp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755650" y="1196975"/>
            <a:ext cx="74866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GB" sz="2800" b="1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4100" name="Picture 7" descr="http://g.infor.pl/p/_wspolne/pliki/14000/1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5" y="5463334"/>
            <a:ext cx="2088927" cy="139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7" descr="http://g.infor.pl/p/_wspolne/pliki/14000/1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73" y="5463334"/>
            <a:ext cx="2088927" cy="139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7" descr="http://g.infor.pl/p/_wspolne/pliki/14000/1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13" y="5463334"/>
            <a:ext cx="2088927" cy="139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7" descr="http://g.infor.pl/p/_wspolne/pliki/14000/1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61" y="5463334"/>
            <a:ext cx="2088927" cy="139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1" name="Symbol zastępczy numeru slajdu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4D7A79-5777-4400-8B48-585770F91ECA}" type="slidenum">
              <a:rPr lang="pl-PL" smtClean="0">
                <a:solidFill>
                  <a:srgbClr val="898989"/>
                </a:solidFill>
                <a:latin typeface="Arial CE" pitchFamily="34" charset="0"/>
              </a:rPr>
              <a:pPr/>
              <a:t>1</a:t>
            </a:fld>
            <a:endParaRPr lang="pl-PL" smtClean="0">
              <a:solidFill>
                <a:srgbClr val="898989"/>
              </a:solidFill>
              <a:latin typeface="Arial C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numeru slajd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3E1367A-DF85-4D7F-A3FD-ADA52F4E99C2}" type="slidenum">
              <a:rPr lang="pl-PL"/>
              <a:pPr>
                <a:defRPr/>
              </a:pPr>
              <a:t>2</a:t>
            </a:fld>
            <a:endParaRPr lang="pl-PL"/>
          </a:p>
        </p:txBody>
      </p:sp>
      <p:sp>
        <p:nvSpPr>
          <p:cNvPr id="10" name="Symbol zastępczy numeru slajdu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fld id="{46FEE6F7-C7CA-4327-A219-99D9B0CBE59E}" type="slidenum">
              <a:rPr lang="pl-PL" sz="1200">
                <a:solidFill>
                  <a:schemeClr val="tx1">
                    <a:tint val="75000"/>
                  </a:schemeClr>
                </a:solidFill>
                <a:latin typeface="Arial CE" charset="-18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2</a:t>
            </a:fld>
            <a:endParaRPr lang="pl-PL" sz="1200">
              <a:solidFill>
                <a:schemeClr val="tx1">
                  <a:tint val="75000"/>
                </a:schemeClr>
              </a:solidFill>
              <a:latin typeface="Arial CE" charset="-18"/>
            </a:endParaRP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900113" y="5805488"/>
            <a:ext cx="7580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alibri" pitchFamily="34" charset="0"/>
            </a:endParaRPr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519113" y="60404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l-PL">
              <a:latin typeface="Calibri" pitchFamily="34" charset="0"/>
            </a:endParaRPr>
          </a:p>
        </p:txBody>
      </p:sp>
      <p:sp>
        <p:nvSpPr>
          <p:cNvPr id="13317" name="Text Box 9"/>
          <p:cNvSpPr txBox="1">
            <a:spLocks noChangeArrowheads="1"/>
          </p:cNvSpPr>
          <p:nvPr/>
        </p:nvSpPr>
        <p:spPr bwMode="auto">
          <a:xfrm>
            <a:off x="7793038" y="60404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l-PL">
              <a:latin typeface="Calibri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571500" y="10525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pl-PL" sz="2400" b="1" dirty="0">
                <a:latin typeface="Arial" charset="0"/>
                <a:ea typeface="+mj-ea"/>
                <a:cs typeface="Arial" charset="0"/>
              </a:rPr>
              <a:t>Środki UE na WPR w Polsce w latach 2014-2020 </a:t>
            </a:r>
          </a:p>
          <a:p>
            <a:pPr algn="ctr">
              <a:defRPr/>
            </a:pPr>
            <a:r>
              <a:rPr lang="pl-PL" dirty="0">
                <a:latin typeface="Arial" charset="0"/>
                <a:ea typeface="+mj-ea"/>
                <a:cs typeface="Arial" charset="0"/>
              </a:rPr>
              <a:t>(mld EUR, ceny bieżące, kwoty przed transferami między filarami)</a:t>
            </a:r>
            <a:endParaRPr lang="en-GB" dirty="0">
              <a:latin typeface="Arial" charset="0"/>
              <a:ea typeface="+mj-ea"/>
              <a:cs typeface="Arial" charset="0"/>
            </a:endParaRPr>
          </a:p>
        </p:txBody>
      </p:sp>
      <p:sp>
        <p:nvSpPr>
          <p:cNvPr id="13319" name="pole tekstowe 1"/>
          <p:cNvSpPr txBox="1">
            <a:spLocks noChangeArrowheads="1"/>
          </p:cNvSpPr>
          <p:nvPr/>
        </p:nvSpPr>
        <p:spPr bwMode="auto">
          <a:xfrm>
            <a:off x="322263" y="6523038"/>
            <a:ext cx="8570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1200"/>
              <a:t>Źródło: opracowano na podstawie rozporządzeń Parlamentu Europejskiego i Rady nr 1305/2013, 1307/2013 oraz 1310/2013</a:t>
            </a:r>
          </a:p>
        </p:txBody>
      </p:sp>
      <p:sp>
        <p:nvSpPr>
          <p:cNvPr id="13320" name="Rectangle 2"/>
          <p:cNvSpPr txBox="1">
            <a:spLocks/>
          </p:cNvSpPr>
          <p:nvPr/>
        </p:nvSpPr>
        <p:spPr bwMode="auto">
          <a:xfrm>
            <a:off x="971550" y="333375"/>
            <a:ext cx="79216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pl-PL" sz="2300" b="1">
                <a:solidFill>
                  <a:schemeClr val="bg1"/>
                </a:solidFill>
                <a:latin typeface="Arial" charset="0"/>
                <a:cs typeface="Arial" charset="0"/>
              </a:rPr>
              <a:t>Polska piątym beneficjentem WPR</a:t>
            </a:r>
          </a:p>
        </p:txBody>
      </p:sp>
      <p:sp>
        <p:nvSpPr>
          <p:cNvPr id="3" name="Symbol zastępczy numeru slajdu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fld id="{7CA66D4A-2178-4830-B0C8-0BCB04E826F8}" type="slidenum">
              <a:rPr lang="pl-PL" sz="1200">
                <a:solidFill>
                  <a:schemeClr val="tx1">
                    <a:tint val="75000"/>
                  </a:schemeClr>
                </a:solidFill>
                <a:latin typeface="Arial CE" charset="-18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2</a:t>
            </a:fld>
            <a:endParaRPr lang="pl-PL" sz="1200">
              <a:solidFill>
                <a:schemeClr val="tx1">
                  <a:tint val="75000"/>
                </a:schemeClr>
              </a:solidFill>
              <a:latin typeface="Arial CE" charset="-18"/>
            </a:endParaRPr>
          </a:p>
        </p:txBody>
      </p:sp>
      <p:pic>
        <p:nvPicPr>
          <p:cNvPr id="133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538" y="1892300"/>
            <a:ext cx="8924925" cy="456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ytuł 1"/>
          <p:cNvSpPr txBox="1">
            <a:spLocks/>
          </p:cNvSpPr>
          <p:nvPr/>
        </p:nvSpPr>
        <p:spPr bwMode="auto">
          <a:xfrm>
            <a:off x="900113" y="333375"/>
            <a:ext cx="80264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buFont typeface="Wingdings 2" pitchFamily="18" charset="2"/>
              <a:buNone/>
            </a:pPr>
            <a:r>
              <a:rPr lang="pl-PL" altLang="pl-PL" sz="2300" b="1">
                <a:solidFill>
                  <a:schemeClr val="bg1"/>
                </a:solidFill>
                <a:latin typeface="Arial" charset="0"/>
              </a:rPr>
              <a:t>Wydatki na płatności bezpośrednie i PROW 2014–2020</a:t>
            </a:r>
          </a:p>
        </p:txBody>
      </p:sp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196975"/>
            <a:ext cx="870902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 txBox="1">
            <a:spLocks/>
          </p:cNvSpPr>
          <p:nvPr/>
        </p:nvSpPr>
        <p:spPr bwMode="auto">
          <a:xfrm>
            <a:off x="954088" y="333375"/>
            <a:ext cx="80835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pl-PL" sz="23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Fundusze na rolnictwo i rozwój wsi w Polsce 2014-2020</a:t>
            </a:r>
          </a:p>
        </p:txBody>
      </p:sp>
      <p:sp>
        <p:nvSpPr>
          <p:cNvPr id="9" name="Prostokąt zaokrąglony 8"/>
          <p:cNvSpPr/>
          <p:nvPr/>
        </p:nvSpPr>
        <p:spPr>
          <a:xfrm>
            <a:off x="7375525" y="1052513"/>
            <a:ext cx="1439863" cy="5762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pl-PL" sz="1600" b="1" dirty="0">
                <a:latin typeface="Arial" pitchFamily="34" charset="0"/>
                <a:cs typeface="Arial" pitchFamily="34" charset="0"/>
              </a:rPr>
              <a:t>(mld EUR)</a:t>
            </a:r>
            <a:endParaRPr lang="pl-PL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113" y="1719263"/>
            <a:ext cx="8504237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hape 133"/>
          <p:cNvSpPr>
            <a:spLocks noGrp="1"/>
          </p:cNvSpPr>
          <p:nvPr>
            <p:ph type="body" idx="1"/>
          </p:nvPr>
        </p:nvSpPr>
        <p:spPr>
          <a:xfrm>
            <a:off x="179388" y="1268413"/>
            <a:ext cx="8785225" cy="4576762"/>
          </a:xfrm>
        </p:spPr>
        <p:txBody>
          <a:bodyPr lIns="0" tIns="0" rIns="0" bIns="0"/>
          <a:lstStyle/>
          <a:p>
            <a:pPr marL="358775" algn="just" eaLnBrk="1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345528"/>
              </a:buClr>
            </a:pPr>
            <a:r>
              <a:rPr lang="pl-PL" altLang="pl-PL" sz="2400" b="1" smtClean="0">
                <a:solidFill>
                  <a:srgbClr val="345528"/>
                </a:solidFill>
                <a:latin typeface="Arial" charset="0"/>
                <a:ea typeface="Arial Bold"/>
                <a:cs typeface="Arial" charset="0"/>
                <a:sym typeface="Arial Bold"/>
              </a:rPr>
              <a:t>Komponenty systemu:</a:t>
            </a:r>
            <a:endParaRPr lang="pl-PL" altLang="pl-PL" sz="2400" b="1" smtClean="0">
              <a:solidFill>
                <a:srgbClr val="000000"/>
              </a:solidFill>
              <a:latin typeface="Arial" charset="0"/>
              <a:ea typeface="Calibri" pitchFamily="34" charset="0"/>
              <a:cs typeface="Arial" charset="0"/>
            </a:endParaRPr>
          </a:p>
          <a:p>
            <a:pPr marL="711200" lvl="1" indent="-261938" algn="just" eaLnBrk="1" hangingPunct="1">
              <a:lnSpc>
                <a:spcPct val="120000"/>
              </a:lnSpc>
              <a:spcBef>
                <a:spcPts val="400"/>
              </a:spcBef>
              <a:spcAft>
                <a:spcPts val="1200"/>
              </a:spcAft>
              <a:buFont typeface="Arial" charset="0"/>
              <a:buChar char="-"/>
            </a:pPr>
            <a:r>
              <a:rPr lang="pl-PL" altLang="pl-PL" sz="20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jednolita płatność obszarowa – 44,7% koperty krajowej</a:t>
            </a:r>
            <a:endParaRPr lang="pl-PL" altLang="pl-PL" sz="3200" smtClean="0">
              <a:solidFill>
                <a:srgbClr val="000000"/>
              </a:solidFill>
            </a:endParaRPr>
          </a:p>
          <a:p>
            <a:pPr marL="711200" lvl="1" indent="-261938" algn="just" eaLnBrk="1" hangingPunct="1">
              <a:lnSpc>
                <a:spcPct val="120000"/>
              </a:lnSpc>
              <a:spcBef>
                <a:spcPts val="400"/>
              </a:spcBef>
              <a:spcAft>
                <a:spcPts val="1200"/>
              </a:spcAft>
              <a:buFont typeface="Arial" charset="0"/>
              <a:buChar char="-"/>
            </a:pPr>
            <a:r>
              <a:rPr lang="pl-PL" altLang="pl-PL" sz="20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płatność za zazielenienie – 30% koperty krajowej</a:t>
            </a:r>
          </a:p>
          <a:p>
            <a:pPr marL="711200" lvl="1" indent="-261938" algn="just" eaLnBrk="1" hangingPunct="1">
              <a:lnSpc>
                <a:spcPct val="120000"/>
              </a:lnSpc>
              <a:spcBef>
                <a:spcPts val="400"/>
              </a:spcBef>
              <a:spcAft>
                <a:spcPts val="1200"/>
              </a:spcAft>
              <a:buFont typeface="Arial" charset="0"/>
              <a:buChar char="-"/>
            </a:pPr>
            <a:r>
              <a:rPr lang="pl-PL" altLang="pl-PL" sz="20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płatność dla młodych rolników – 2% koperty krajowej</a:t>
            </a:r>
          </a:p>
          <a:p>
            <a:pPr marL="711200" lvl="1" indent="-261938" algn="just" eaLnBrk="1" hangingPunct="1">
              <a:lnSpc>
                <a:spcPct val="120000"/>
              </a:lnSpc>
              <a:spcBef>
                <a:spcPts val="400"/>
              </a:spcBef>
              <a:spcAft>
                <a:spcPts val="1200"/>
              </a:spcAft>
              <a:buFont typeface="Arial" charset="0"/>
              <a:buChar char="-"/>
            </a:pPr>
            <a:r>
              <a:rPr lang="pl-PL" altLang="pl-PL" sz="20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płatności powiązane z produkcją – 15% koperty krajowej</a:t>
            </a:r>
          </a:p>
          <a:p>
            <a:pPr marL="711200" lvl="1" indent="-261938" algn="just" eaLnBrk="1" hangingPunct="1">
              <a:lnSpc>
                <a:spcPct val="120000"/>
              </a:lnSpc>
              <a:spcBef>
                <a:spcPts val="400"/>
              </a:spcBef>
              <a:spcAft>
                <a:spcPts val="1200"/>
              </a:spcAft>
              <a:buFont typeface="Arial" charset="0"/>
              <a:buChar char="-"/>
            </a:pPr>
            <a:r>
              <a:rPr lang="pl-PL" altLang="pl-PL" sz="20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płatność dodatkowa – 8,3% koperty krajowej</a:t>
            </a:r>
          </a:p>
          <a:p>
            <a:pPr marL="711200" lvl="1" indent="-261938" algn="just" eaLnBrk="1" hangingPunct="1">
              <a:lnSpc>
                <a:spcPct val="120000"/>
              </a:lnSpc>
              <a:spcBef>
                <a:spcPts val="400"/>
              </a:spcBef>
              <a:spcAft>
                <a:spcPts val="1200"/>
              </a:spcAft>
              <a:buFont typeface="Arial" charset="0"/>
              <a:buChar char="-"/>
            </a:pPr>
            <a:r>
              <a:rPr lang="pl-PL" altLang="pl-PL" sz="20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przejściowe wsparcie krajowe</a:t>
            </a:r>
          </a:p>
          <a:p>
            <a:pPr marL="711200" lvl="1" indent="-261938" algn="just" eaLnBrk="1" hangingPunct="1">
              <a:lnSpc>
                <a:spcPct val="120000"/>
              </a:lnSpc>
              <a:spcBef>
                <a:spcPts val="400"/>
              </a:spcBef>
              <a:spcAft>
                <a:spcPts val="1200"/>
              </a:spcAft>
            </a:pPr>
            <a:r>
              <a:rPr lang="pl-PL" altLang="pl-PL" sz="20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+ odrębny system płatności dla małych gospodarstw </a:t>
            </a:r>
          </a:p>
          <a:p>
            <a:pPr marL="711200" lvl="1" indent="-261938" algn="just" eaLnBrk="1" hangingPunct="1">
              <a:lnSpc>
                <a:spcPct val="120000"/>
              </a:lnSpc>
              <a:spcBef>
                <a:spcPts val="400"/>
              </a:spcBef>
              <a:spcAft>
                <a:spcPts val="1200"/>
              </a:spcAft>
              <a:buFont typeface="Arial" charset="0"/>
              <a:buChar char="-"/>
            </a:pPr>
            <a:endParaRPr lang="pl-PL" altLang="pl-PL" sz="2000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7410" name="Shape 134"/>
          <p:cNvSpPr>
            <a:spLocks noGrp="1"/>
          </p:cNvSpPr>
          <p:nvPr>
            <p:ph type="title"/>
          </p:nvPr>
        </p:nvSpPr>
        <p:spPr>
          <a:xfrm>
            <a:off x="971550" y="333375"/>
            <a:ext cx="8085138" cy="503238"/>
          </a:xfrm>
        </p:spPr>
        <p:txBody>
          <a:bodyPr lIns="0" tIns="0" rIns="0" bIns="0"/>
          <a:lstStyle/>
          <a:p>
            <a:pPr eaLnBrk="1" hangingPunct="1"/>
            <a:r>
              <a:rPr lang="pl-PL" altLang="pl-PL" sz="2300" b="1" smtClean="0">
                <a:solidFill>
                  <a:schemeClr val="bg1"/>
                </a:solidFill>
                <a:latin typeface="Arial" charset="0"/>
                <a:ea typeface="Arial Bold"/>
                <a:cs typeface="Arial" charset="0"/>
                <a:sym typeface="Arial Bold"/>
              </a:rPr>
              <a:t>Nowy system płatności bezpośrednich w Polsce</a:t>
            </a:r>
          </a:p>
        </p:txBody>
      </p:sp>
      <p:sp>
        <p:nvSpPr>
          <p:cNvPr id="17411" name="Shape 137"/>
          <p:cNvSpPr>
            <a:spLocks noChangeArrowheads="1"/>
          </p:cNvSpPr>
          <p:nvPr/>
        </p:nvSpPr>
        <p:spPr bwMode="auto">
          <a:xfrm>
            <a:off x="7848600" y="4365625"/>
            <a:ext cx="1331913" cy="6461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9" rIns="45719">
            <a:spAutoFit/>
          </a:bodyPr>
          <a:lstStyle/>
          <a:p>
            <a:r>
              <a:rPr lang="pl-PL" altLang="pl-PL" sz="1200" b="1" u="sng">
                <a:solidFill>
                  <a:srgbClr val="1F497D"/>
                </a:solidFill>
                <a:latin typeface="Arial" charset="0"/>
                <a:cs typeface="Arial" charset="0"/>
                <a:sym typeface="Arial" charset="0"/>
              </a:rPr>
              <a:t>dobrowolne </a:t>
            </a:r>
            <a:br>
              <a:rPr lang="pl-PL" altLang="pl-PL" sz="1200" b="1" u="sng">
                <a:solidFill>
                  <a:srgbClr val="1F497D"/>
                </a:solidFill>
                <a:latin typeface="Arial" charset="0"/>
                <a:cs typeface="Arial" charset="0"/>
                <a:sym typeface="Arial" charset="0"/>
              </a:rPr>
            </a:br>
            <a:r>
              <a:rPr lang="pl-PL" altLang="pl-PL" sz="1200" b="1">
                <a:solidFill>
                  <a:srgbClr val="1F497D"/>
                </a:solidFill>
                <a:latin typeface="Arial" charset="0"/>
                <a:cs typeface="Arial" charset="0"/>
                <a:sym typeface="Arial" charset="0"/>
              </a:rPr>
              <a:t>dla państw członkowskich</a:t>
            </a:r>
          </a:p>
        </p:txBody>
      </p:sp>
      <p:sp>
        <p:nvSpPr>
          <p:cNvPr id="17412" name="Shape 138"/>
          <p:cNvSpPr>
            <a:spLocks/>
          </p:cNvSpPr>
          <p:nvPr/>
        </p:nvSpPr>
        <p:spPr bwMode="auto">
          <a:xfrm>
            <a:off x="7164388" y="3573463"/>
            <a:ext cx="503237" cy="22320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cubicBezTo>
                  <a:pt x="5965" y="0"/>
                  <a:pt x="10800" y="766"/>
                  <a:pt x="10800" y="1711"/>
                </a:cubicBezTo>
                <a:lnTo>
                  <a:pt x="10800" y="9089"/>
                </a:lnTo>
                <a:cubicBezTo>
                  <a:pt x="10800" y="10034"/>
                  <a:pt x="15635" y="10800"/>
                  <a:pt x="21600" y="10800"/>
                </a:cubicBezTo>
                <a:cubicBezTo>
                  <a:pt x="15635" y="10800"/>
                  <a:pt x="10800" y="11566"/>
                  <a:pt x="10800" y="12511"/>
                </a:cubicBezTo>
                <a:lnTo>
                  <a:pt x="10800" y="19889"/>
                </a:lnTo>
                <a:cubicBezTo>
                  <a:pt x="10800" y="20834"/>
                  <a:pt x="5965" y="21600"/>
                  <a:pt x="0" y="21600"/>
                </a:cubicBezTo>
              </a:path>
            </a:pathLst>
          </a:custGeom>
          <a:noFill/>
          <a:ln w="38100">
            <a:solidFill>
              <a:srgbClr val="1F497D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pl-P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hape 146"/>
          <p:cNvSpPr>
            <a:spLocks noChangeArrowheads="1"/>
          </p:cNvSpPr>
          <p:nvPr/>
        </p:nvSpPr>
        <p:spPr bwMode="auto">
          <a:xfrm>
            <a:off x="250825" y="1268413"/>
            <a:ext cx="8642350" cy="445928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9" rIns="45719">
            <a:spAutoFit/>
          </a:bodyPr>
          <a:lstStyle/>
          <a:p>
            <a:pPr marL="371475" indent="-371475" algn="just">
              <a:lnSpc>
                <a:spcPct val="90000"/>
              </a:lnSpc>
              <a:spcBef>
                <a:spcPts val="1200"/>
              </a:spcBef>
              <a:buSzPct val="100000"/>
              <a:buFont typeface="Symbol" pitchFamily="18" charset="2"/>
              <a:buChar char="-"/>
            </a:pPr>
            <a:r>
              <a:rPr lang="pl-PL" altLang="pl-PL" sz="2000">
                <a:latin typeface="Arial" charset="0"/>
                <a:cs typeface="Arial" charset="0"/>
                <a:sym typeface="Arial Bold"/>
              </a:rPr>
              <a:t>Lista podmiotów</a:t>
            </a: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 wykluczonych ze wsparcia obejmuje: </a:t>
            </a:r>
            <a:r>
              <a:rPr lang="pl-PL" altLang="pl-PL" sz="2000" u="sng">
                <a:latin typeface="Arial" charset="0"/>
                <a:cs typeface="Arial" charset="0"/>
                <a:sym typeface="Arial" charset="0"/>
              </a:rPr>
              <a:t>lotniska, wodociągi, tereny sportowe, przedsiębiorstwa kolejowe i obrotu nieruchomościami </a:t>
            </a: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– tzw. </a:t>
            </a:r>
            <a:r>
              <a:rPr lang="pl-PL" altLang="pl-PL" sz="2000" b="1">
                <a:latin typeface="Arial" charset="0"/>
                <a:cs typeface="Arial" charset="0"/>
                <a:sym typeface="Arial" charset="0"/>
              </a:rPr>
              <a:t>lista negatywna</a:t>
            </a: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;</a:t>
            </a:r>
          </a:p>
          <a:p>
            <a:pPr marL="371475" indent="-371475" algn="just">
              <a:lnSpc>
                <a:spcPct val="90000"/>
              </a:lnSpc>
              <a:buSzPct val="100000"/>
              <a:buFont typeface="Symbol" pitchFamily="18" charset="2"/>
              <a:buChar char="-"/>
            </a:pPr>
            <a:endParaRPr lang="pl-PL" altLang="pl-PL" sz="2000">
              <a:latin typeface="Arial" charset="0"/>
              <a:cs typeface="Arial" charset="0"/>
              <a:sym typeface="Arial CE" pitchFamily="34" charset="0"/>
            </a:endParaRPr>
          </a:p>
          <a:p>
            <a:pPr marL="371475" indent="-371475" algn="just">
              <a:lnSpc>
                <a:spcPct val="90000"/>
              </a:lnSpc>
              <a:spcAft>
                <a:spcPts val="600"/>
              </a:spcAft>
              <a:buSzPct val="100000"/>
              <a:buFont typeface="Symbol" pitchFamily="18" charset="2"/>
              <a:buChar char="-"/>
            </a:pPr>
            <a:r>
              <a:rPr lang="pl-PL" altLang="pl-PL" sz="2000">
                <a:latin typeface="Arial" charset="0"/>
                <a:ea typeface="Arial Bold"/>
                <a:cs typeface="Arial" charset="0"/>
                <a:sym typeface="Arial Bold"/>
              </a:rPr>
              <a:t>Podmioty wymienione na liście negatywnej mogą jednak otrzymać płatności jeśli udowodnią, </a:t>
            </a:r>
            <a:r>
              <a:rPr lang="pl-PL" altLang="pl-PL" sz="2000" u="sng">
                <a:latin typeface="Arial" charset="0"/>
                <a:ea typeface="Arial Bold"/>
                <a:cs typeface="Arial" charset="0"/>
                <a:sym typeface="Arial Bold"/>
              </a:rPr>
              <a:t>za pomocą określonych dowodów</a:t>
            </a:r>
            <a:r>
              <a:rPr lang="pl-PL" altLang="pl-PL" sz="2000">
                <a:latin typeface="Arial" charset="0"/>
                <a:ea typeface="Arial Bold"/>
                <a:cs typeface="Arial" charset="0"/>
                <a:sym typeface="Arial Bold"/>
              </a:rPr>
              <a:t>, że:</a:t>
            </a:r>
          </a:p>
          <a:p>
            <a:pPr marL="828675" lvl="1" indent="-371475" algn="just">
              <a:lnSpc>
                <a:spcPct val="90000"/>
              </a:lnSpc>
              <a:spcAft>
                <a:spcPts val="600"/>
              </a:spcAft>
              <a:buSzPct val="100000"/>
              <a:buFont typeface="Arial" charset="0"/>
              <a:buChar char="•"/>
            </a:pPr>
            <a:r>
              <a:rPr lang="pl-PL" altLang="pl-PL" sz="2000">
                <a:latin typeface="Arial" charset="0"/>
                <a:ea typeface="Arial Bold"/>
                <a:cs typeface="Arial" charset="0"/>
                <a:sym typeface="Arial Bold"/>
              </a:rPr>
              <a:t>Płatności bezpośrednie stanowią co najmniej 5% całości przychodów z działalności pozarolniczej,</a:t>
            </a:r>
          </a:p>
          <a:p>
            <a:pPr marL="828675" lvl="1" indent="-371475" algn="just">
              <a:lnSpc>
                <a:spcPct val="90000"/>
              </a:lnSpc>
              <a:spcAft>
                <a:spcPts val="600"/>
              </a:spcAft>
              <a:buSzPct val="100000"/>
              <a:buFont typeface="Arial" charset="0"/>
              <a:buChar char="•"/>
            </a:pPr>
            <a:r>
              <a:rPr lang="pl-PL" altLang="pl-PL" sz="2000">
                <a:latin typeface="Arial" charset="0"/>
                <a:cs typeface="Arial" charset="0"/>
                <a:sym typeface="Arial Bold"/>
              </a:rPr>
              <a:t>Działalność rolnicza nie ma charakteru marginalnego,</a:t>
            </a:r>
          </a:p>
          <a:p>
            <a:pPr marL="828675" lvl="1" indent="-371475" algn="just">
              <a:lnSpc>
                <a:spcPct val="90000"/>
              </a:lnSpc>
              <a:spcAft>
                <a:spcPts val="600"/>
              </a:spcAft>
              <a:buSzPct val="100000"/>
              <a:buFont typeface="Arial" charset="0"/>
              <a:buChar char="•"/>
            </a:pPr>
            <a:r>
              <a:rPr lang="pl-PL" altLang="pl-PL" sz="2000">
                <a:latin typeface="Arial" charset="0"/>
                <a:cs typeface="Arial" charset="0"/>
                <a:sym typeface="Arial Bold"/>
              </a:rPr>
              <a:t>Działalność rolnicza jest główną działalnością gospodarczą</a:t>
            </a: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;</a:t>
            </a:r>
            <a:endParaRPr lang="pl-PL" altLang="pl-PL" sz="2000">
              <a:latin typeface="Arial" charset="0"/>
              <a:cs typeface="Arial" charset="0"/>
              <a:sym typeface="Arial CE" pitchFamily="34" charset="0"/>
            </a:endParaRPr>
          </a:p>
          <a:p>
            <a:pPr marL="371475" indent="-371475" algn="just">
              <a:lnSpc>
                <a:spcPct val="90000"/>
              </a:lnSpc>
              <a:buClr>
                <a:srgbClr val="4F81BD"/>
              </a:buClr>
              <a:buSzPct val="100000"/>
              <a:buFont typeface="Wingdings" pitchFamily="2" charset="2"/>
              <a:buChar char="▪"/>
            </a:pPr>
            <a:endParaRPr lang="pl-PL" altLang="pl-PL" sz="2000">
              <a:latin typeface="Arial" charset="0"/>
              <a:ea typeface="Arial Bold"/>
              <a:cs typeface="Arial Bold"/>
              <a:sym typeface="Arial Bold"/>
            </a:endParaRPr>
          </a:p>
          <a:p>
            <a:pPr marL="371475" indent="-371475" algn="just">
              <a:lnSpc>
                <a:spcPct val="90000"/>
              </a:lnSpc>
              <a:spcAft>
                <a:spcPts val="1200"/>
              </a:spcAft>
              <a:buSzPct val="100000"/>
              <a:buFont typeface="Symbol" pitchFamily="18" charset="2"/>
              <a:buChar char="-"/>
            </a:pPr>
            <a:r>
              <a:rPr lang="pl-PL" altLang="pl-PL" sz="2000">
                <a:latin typeface="Arial" charset="0"/>
                <a:ea typeface="Arial Bold"/>
                <a:cs typeface="Arial Bold"/>
                <a:sym typeface="Arial Bold"/>
              </a:rPr>
              <a:t>Rolnicy otrzymujący do 5 000 EUR są automatycznie uznawani za aktywnego rolnika. </a:t>
            </a:r>
            <a:endParaRPr lang="pl-PL" altLang="pl-PL" sz="2000">
              <a:latin typeface="Arial" charset="0"/>
              <a:cs typeface="Arial" charset="0"/>
              <a:sym typeface="Arial" charset="0"/>
            </a:endParaRPr>
          </a:p>
          <a:p>
            <a:pPr marL="371475" indent="-371475" algn="just">
              <a:lnSpc>
                <a:spcPct val="90000"/>
              </a:lnSpc>
            </a:pPr>
            <a:endParaRPr lang="pl-PL" altLang="pl-PL" sz="220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9458" name="Shape 147"/>
          <p:cNvSpPr>
            <a:spLocks noGrp="1"/>
          </p:cNvSpPr>
          <p:nvPr>
            <p:ph type="title"/>
          </p:nvPr>
        </p:nvSpPr>
        <p:spPr>
          <a:xfrm>
            <a:off x="900113" y="333375"/>
            <a:ext cx="7993062" cy="504825"/>
          </a:xfrm>
        </p:spPr>
        <p:txBody>
          <a:bodyPr lIns="0" tIns="0" rIns="0" bIns="0"/>
          <a:lstStyle/>
          <a:p>
            <a:pPr defTabSz="831850" eaLnBrk="1" hangingPunct="1"/>
            <a:r>
              <a:rPr lang="pl-PL" altLang="pl-PL" sz="2300" b="1" smtClean="0">
                <a:solidFill>
                  <a:schemeClr val="bg1"/>
                </a:solidFill>
                <a:latin typeface="Arial" charset="0"/>
                <a:ea typeface="Arial Bold"/>
                <a:cs typeface="Arial" charset="0"/>
                <a:sym typeface="Arial Bold"/>
              </a:rPr>
              <a:t>Rolnik aktywny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147"/>
          <p:cNvSpPr>
            <a:spLocks noGrp="1"/>
          </p:cNvSpPr>
          <p:nvPr>
            <p:ph type="title"/>
          </p:nvPr>
        </p:nvSpPr>
        <p:spPr>
          <a:xfrm>
            <a:off x="971550" y="333375"/>
            <a:ext cx="8172450" cy="433388"/>
          </a:xfrm>
        </p:spPr>
        <p:txBody>
          <a:bodyPr lIns="0" tIns="0" rIns="0" bIns="0"/>
          <a:lstStyle/>
          <a:p>
            <a:pPr defTabSz="831850" eaLnBrk="1" hangingPunct="1"/>
            <a:r>
              <a:rPr lang="pl-PL" altLang="pl-PL" sz="2300" b="1" smtClean="0">
                <a:solidFill>
                  <a:schemeClr val="bg1"/>
                </a:solidFill>
                <a:latin typeface="Arial" charset="0"/>
                <a:ea typeface="Arial Bold"/>
                <a:cs typeface="Arial" charset="0"/>
                <a:sym typeface="Arial Bold"/>
              </a:rPr>
              <a:t>Jednolita płatność obszarowa (1)</a:t>
            </a:r>
          </a:p>
        </p:txBody>
      </p:sp>
      <p:sp>
        <p:nvSpPr>
          <p:cNvPr id="21506" name="Prostokąt 1"/>
          <p:cNvSpPr>
            <a:spLocks noChangeArrowheads="1"/>
          </p:cNvSpPr>
          <p:nvPr/>
        </p:nvSpPr>
        <p:spPr bwMode="auto">
          <a:xfrm>
            <a:off x="323850" y="1557338"/>
            <a:ext cx="8496300" cy="515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Aft>
                <a:spcPts val="600"/>
              </a:spcAft>
              <a:buFont typeface="Symbol" pitchFamily="18" charset="2"/>
              <a:buChar char="-"/>
            </a:pPr>
            <a:r>
              <a:rPr lang="pl-PL" sz="2000">
                <a:latin typeface="Arial" charset="0"/>
                <a:cs typeface="Arial" charset="0"/>
              </a:rPr>
              <a:t>Będzie przysługiwała do powierzchni </a:t>
            </a:r>
            <a:r>
              <a:rPr lang="pl-PL" sz="2000" b="1">
                <a:latin typeface="Arial" charset="0"/>
                <a:cs typeface="Arial" charset="0"/>
              </a:rPr>
              <a:t>kwalifikujących się hektarów</a:t>
            </a:r>
            <a:r>
              <a:rPr lang="pl-PL" sz="2000">
                <a:latin typeface="Arial" charset="0"/>
                <a:cs typeface="Arial" charset="0"/>
              </a:rPr>
              <a:t>, będących w posiadaniu rolnika w dniu 31 maja roku, w którym został złożony wniosek;</a:t>
            </a:r>
          </a:p>
          <a:p>
            <a:pPr marL="342900" indent="-342900" algn="just">
              <a:spcAft>
                <a:spcPts val="600"/>
              </a:spcAft>
              <a:buFont typeface="Symbol" pitchFamily="18" charset="2"/>
              <a:buChar char="-"/>
            </a:pPr>
            <a:endParaRPr lang="pl-PL" sz="2000">
              <a:latin typeface="Arial" charset="0"/>
              <a:cs typeface="Arial" charset="0"/>
            </a:endParaRPr>
          </a:p>
          <a:p>
            <a:pPr marL="342900" indent="-342900" algn="just">
              <a:spcAft>
                <a:spcPts val="600"/>
              </a:spcAft>
              <a:buFont typeface="Symbol" pitchFamily="18" charset="2"/>
              <a:buChar char="-"/>
            </a:pPr>
            <a:r>
              <a:rPr lang="pl-PL" sz="2000">
                <a:latin typeface="Arial" charset="0"/>
                <a:cs typeface="Arial" charset="0"/>
              </a:rPr>
              <a:t>Będzie przysługiwała </a:t>
            </a:r>
            <a:r>
              <a:rPr lang="pl-PL" sz="2000" b="1">
                <a:latin typeface="Arial" charset="0"/>
                <a:cs typeface="Arial" charset="0"/>
              </a:rPr>
              <a:t>po spełnieniu minimalnych wymogów</a:t>
            </a:r>
            <a:r>
              <a:rPr lang="pl-PL" sz="2000">
                <a:latin typeface="Arial" charset="0"/>
                <a:cs typeface="Arial" charset="0"/>
              </a:rPr>
              <a:t>:</a:t>
            </a:r>
          </a:p>
          <a:p>
            <a:pPr marL="800100" lvl="1" indent="-342900" algn="just">
              <a:spcAft>
                <a:spcPts val="600"/>
              </a:spcAft>
              <a:buFont typeface="Arial" charset="0"/>
              <a:buChar char="•"/>
            </a:pPr>
            <a:r>
              <a:rPr lang="pl-PL" sz="2000">
                <a:latin typeface="Arial" charset="0"/>
                <a:cs typeface="Arial" charset="0"/>
              </a:rPr>
              <a:t>powierzchnia, do której mają zostać przyznane płatności, jest nie mniejsza niż </a:t>
            </a:r>
            <a:r>
              <a:rPr lang="pl-PL" sz="2000" u="sng">
                <a:latin typeface="Arial" charset="0"/>
                <a:cs typeface="Arial" charset="0"/>
              </a:rPr>
              <a:t>jeden hektar</a:t>
            </a:r>
            <a:r>
              <a:rPr lang="pl-PL" sz="2000">
                <a:latin typeface="Arial" charset="0"/>
                <a:cs typeface="Arial" charset="0"/>
              </a:rPr>
              <a:t>, albo</a:t>
            </a:r>
          </a:p>
          <a:p>
            <a:pPr marL="800100" lvl="1" indent="-342900" algn="just">
              <a:spcAft>
                <a:spcPts val="600"/>
              </a:spcAft>
              <a:buFont typeface="Arial" charset="0"/>
              <a:buChar char="•"/>
            </a:pP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w przypadku rolników otrzymujących wsparcie związane </a:t>
            </a:r>
            <a:br>
              <a:rPr lang="pl-PL" altLang="pl-PL" sz="2000">
                <a:latin typeface="Arial" charset="0"/>
                <a:cs typeface="Arial" charset="0"/>
                <a:sym typeface="Arial" charset="0"/>
              </a:rPr>
            </a:b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z produkcją do zwierząt - całkowita kwota z tytułu płatności, </a:t>
            </a:r>
            <a:br>
              <a:rPr lang="pl-PL" altLang="pl-PL" sz="2000">
                <a:latin typeface="Arial" charset="0"/>
                <a:cs typeface="Arial" charset="0"/>
                <a:sym typeface="Arial" charset="0"/>
              </a:rPr>
            </a:b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o które ubiega się rolnik, jest nie mniejsza niż </a:t>
            </a:r>
            <a:r>
              <a:rPr lang="pl-PL" altLang="pl-PL" sz="2000" u="sng">
                <a:latin typeface="Arial" charset="0"/>
                <a:cs typeface="Arial" charset="0"/>
                <a:sym typeface="Arial" charset="0"/>
              </a:rPr>
              <a:t>200 EUR</a:t>
            </a: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.</a:t>
            </a:r>
            <a:endParaRPr lang="pl-PL" altLang="pl-PL" sz="2000">
              <a:latin typeface="Arial" charset="0"/>
              <a:cs typeface="Arial" charset="0"/>
            </a:endParaRPr>
          </a:p>
          <a:p>
            <a:pPr marL="800100" lvl="1" indent="-342900" algn="just">
              <a:spcAft>
                <a:spcPts val="600"/>
              </a:spcAft>
              <a:buFont typeface="Arial" charset="0"/>
              <a:buChar char="•"/>
            </a:pPr>
            <a:endParaRPr lang="pl-PL" sz="2000">
              <a:latin typeface="Arial" charset="0"/>
              <a:cs typeface="Arial" charset="0"/>
            </a:endParaRPr>
          </a:p>
          <a:p>
            <a:pPr marL="342900" indent="-342900" algn="just">
              <a:buFont typeface="Symbol" pitchFamily="18" charset="2"/>
              <a:buChar char="-"/>
            </a:pPr>
            <a:r>
              <a:rPr lang="pl-PL" altLang="pl-PL" sz="2000">
                <a:latin typeface="Tahoma" pitchFamily="34" charset="0"/>
              </a:rPr>
              <a:t>Stawka JPO obliczana jest jako iloraz krajowej koperty finansowej </a:t>
            </a:r>
            <a:br>
              <a:rPr lang="pl-PL" altLang="pl-PL" sz="2000">
                <a:latin typeface="Tahoma" pitchFamily="34" charset="0"/>
              </a:rPr>
            </a:br>
            <a:r>
              <a:rPr lang="pl-PL" altLang="pl-PL" sz="2000">
                <a:latin typeface="Tahoma" pitchFamily="34" charset="0"/>
              </a:rPr>
              <a:t>i kwalifikującej się powierzchni gruntów rolnych (powierzchnia  objęta wsparciem w ostatnich latach wynosiła ok. 14 mln ha).</a:t>
            </a:r>
          </a:p>
          <a:p>
            <a:pPr marL="342900" indent="-342900" algn="just">
              <a:buFont typeface="Symbol" pitchFamily="18" charset="2"/>
              <a:buChar char="-"/>
            </a:pPr>
            <a:endParaRPr lang="pl-PL" sz="19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hape 147"/>
          <p:cNvSpPr>
            <a:spLocks noGrp="1"/>
          </p:cNvSpPr>
          <p:nvPr>
            <p:ph type="title"/>
          </p:nvPr>
        </p:nvSpPr>
        <p:spPr>
          <a:xfrm>
            <a:off x="971550" y="333375"/>
            <a:ext cx="7848600" cy="433388"/>
          </a:xfrm>
        </p:spPr>
        <p:txBody>
          <a:bodyPr lIns="0" tIns="0" rIns="0" bIns="0"/>
          <a:lstStyle/>
          <a:p>
            <a:pPr defTabSz="831850" eaLnBrk="1" hangingPunct="1"/>
            <a:r>
              <a:rPr lang="pl-PL" altLang="pl-PL" sz="2300" b="1" smtClean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Jednolita płatność obszarowa (2)</a:t>
            </a:r>
          </a:p>
        </p:txBody>
      </p:sp>
      <p:sp>
        <p:nvSpPr>
          <p:cNvPr id="23554" name="Prostokąt 1"/>
          <p:cNvSpPr>
            <a:spLocks noChangeArrowheads="1"/>
          </p:cNvSpPr>
          <p:nvPr/>
        </p:nvSpPr>
        <p:spPr bwMode="auto">
          <a:xfrm>
            <a:off x="323850" y="1700213"/>
            <a:ext cx="8496300" cy="47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Aft>
                <a:spcPts val="600"/>
              </a:spcAft>
              <a:buFont typeface="Symbol" pitchFamily="18" charset="2"/>
              <a:buChar char="-"/>
            </a:pPr>
            <a:r>
              <a:rPr lang="pl-PL" sz="2000">
                <a:latin typeface="Arial" charset="0"/>
                <a:cs typeface="Arial" charset="0"/>
              </a:rPr>
              <a:t>Może wynieść maksymalnie 150 tys. EUR (degresywność);</a:t>
            </a:r>
          </a:p>
          <a:p>
            <a:pPr marL="342900" indent="-342900" algn="just">
              <a:spcAft>
                <a:spcPts val="600"/>
              </a:spcAft>
              <a:buFont typeface="Symbol" pitchFamily="18" charset="2"/>
              <a:buChar char="-"/>
            </a:pPr>
            <a:endParaRPr lang="pl-PL" sz="2000">
              <a:latin typeface="Arial" charset="0"/>
              <a:cs typeface="Arial" charset="0"/>
            </a:endParaRPr>
          </a:p>
          <a:p>
            <a:pPr marL="342900" indent="-342900" algn="just">
              <a:spcAft>
                <a:spcPts val="600"/>
              </a:spcAft>
              <a:buFont typeface="Symbol" pitchFamily="18" charset="2"/>
              <a:buChar char="-"/>
            </a:pPr>
            <a:r>
              <a:rPr lang="pl-PL" sz="2000">
                <a:latin typeface="Arial" charset="0"/>
                <a:cs typeface="Arial" charset="0"/>
              </a:rPr>
              <a:t>Kwota uzyskana w wyniku zastosowania mechanizmu degresywności zasila budżet PROW (ok. 20 mln euro rocznie);</a:t>
            </a:r>
          </a:p>
          <a:p>
            <a:pPr marL="342900" indent="-342900" algn="just">
              <a:spcAft>
                <a:spcPts val="600"/>
              </a:spcAft>
              <a:buFont typeface="Symbol" pitchFamily="18" charset="2"/>
              <a:buChar char="-"/>
            </a:pPr>
            <a:endParaRPr lang="pl-PL" sz="2000">
              <a:latin typeface="Arial" charset="0"/>
              <a:cs typeface="Arial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Symbol" pitchFamily="18" charset="2"/>
              <a:buChar char="-"/>
            </a:pPr>
            <a:r>
              <a:rPr lang="pl-PL" sz="2000">
                <a:latin typeface="Arial" charset="0"/>
                <a:cs typeface="Arial" charset="0"/>
              </a:rPr>
              <a:t>Płatności będą redukowane gospodarstwom o powierzchni </a:t>
            </a:r>
            <a:br>
              <a:rPr lang="pl-PL" sz="2000">
                <a:latin typeface="Arial" charset="0"/>
                <a:cs typeface="Arial" charset="0"/>
              </a:rPr>
            </a:br>
            <a:r>
              <a:rPr lang="pl-PL" sz="2000" b="1">
                <a:latin typeface="Arial" charset="0"/>
                <a:cs typeface="Arial" charset="0"/>
              </a:rPr>
              <a:t>ok. 1,4 tys. ha (ok. 150 gospodarstw). 				</a:t>
            </a:r>
            <a:br>
              <a:rPr lang="pl-PL" sz="2000" b="1">
                <a:latin typeface="Arial" charset="0"/>
                <a:cs typeface="Arial" charset="0"/>
              </a:rPr>
            </a:br>
            <a:r>
              <a:rPr lang="pl-PL" sz="2000">
                <a:latin typeface="Arial" charset="0"/>
                <a:cs typeface="Arial" charset="0"/>
              </a:rPr>
              <a:t>Zakładając, że JPO będzie stanowiła 44,7% ogólnej kwoty płatności wypłaconej poszczególnym rolnikom, beneficjent musiałby otrzymywać łącznie ponad </a:t>
            </a:r>
            <a:r>
              <a:rPr lang="pl-PL" sz="2000" b="1">
                <a:latin typeface="Arial" charset="0"/>
                <a:cs typeface="Arial" charset="0"/>
              </a:rPr>
              <a:t>335,5 tys. EUR</a:t>
            </a:r>
            <a:r>
              <a:rPr lang="pl-PL" sz="2000">
                <a:latin typeface="Arial" charset="0"/>
                <a:cs typeface="Arial" charset="0"/>
              </a:rPr>
              <a:t>, aby redukcja miała wobec niego zastosowanie.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50825" y="1125538"/>
            <a:ext cx="8497888" cy="5470525"/>
          </a:xfrm>
        </p:spPr>
        <p:txBody>
          <a:bodyPr/>
          <a:lstStyle/>
          <a:p>
            <a:pPr algn="just">
              <a:spcBef>
                <a:spcPct val="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pl-PL" altLang="pl-PL" sz="1600" smtClean="0">
                <a:latin typeface="Arial" charset="0"/>
                <a:cs typeface="Arial" charset="0"/>
              </a:rPr>
              <a:t>każda powierzchnia UR wykorzystywana do </a:t>
            </a:r>
            <a:r>
              <a:rPr lang="pl-PL" altLang="pl-PL" sz="16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prowadzenia działalności rolniczej </a:t>
            </a:r>
            <a:r>
              <a:rPr lang="pl-PL" altLang="pl-PL" sz="1600" b="1" smtClean="0">
                <a:latin typeface="Arial" charset="0"/>
                <a:cs typeface="Arial" charset="0"/>
              </a:rPr>
              <a:t>lub wykorzystywana głównie do</a:t>
            </a:r>
            <a:r>
              <a:rPr lang="pl-PL" altLang="pl-PL" sz="1600" smtClean="0">
                <a:latin typeface="Arial" charset="0"/>
                <a:cs typeface="Arial" charset="0"/>
              </a:rPr>
              <a:t> </a:t>
            </a:r>
            <a:r>
              <a:rPr lang="pl-PL" altLang="pl-PL" sz="1600" b="1" smtClean="0">
                <a:latin typeface="Arial" charset="0"/>
                <a:cs typeface="Arial" charset="0"/>
              </a:rPr>
              <a:t>prowadzenia działalności rolniczej (</a:t>
            </a:r>
            <a:r>
              <a:rPr lang="pl-PL" altLang="pl-PL" sz="1600" smtClean="0">
                <a:latin typeface="Arial" charset="0"/>
                <a:cs typeface="Arial" charset="0"/>
              </a:rPr>
              <a:t>planowane jest wyłączenie ze wsparcia gruntów, na których usytuowane są: </a:t>
            </a:r>
            <a:r>
              <a:rPr lang="pl-PL" altLang="pl-PL" sz="1600" b="1" smtClean="0">
                <a:latin typeface="Arial" charset="0"/>
                <a:cs typeface="Arial" charset="0"/>
              </a:rPr>
              <a:t>boiska, lotniska, pola golfowe),</a:t>
            </a:r>
            <a:endParaRPr lang="pl-PL" altLang="pl-PL" sz="1600" smtClean="0">
              <a:latin typeface="Arial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pl-PL" altLang="pl-PL" sz="1600" smtClean="0">
                <a:latin typeface="Arial" charset="0"/>
                <a:cs typeface="Arial" charset="0"/>
              </a:rPr>
              <a:t>powierzchnie uprawnione do płatności w 2008 r., które po tej </a:t>
            </a:r>
            <a:br>
              <a:rPr lang="pl-PL" altLang="pl-PL" sz="1600" smtClean="0">
                <a:latin typeface="Arial" charset="0"/>
                <a:cs typeface="Arial" charset="0"/>
              </a:rPr>
            </a:br>
            <a:r>
              <a:rPr lang="pl-PL" altLang="pl-PL" sz="1600" smtClean="0">
                <a:latin typeface="Arial" charset="0"/>
                <a:cs typeface="Arial" charset="0"/>
              </a:rPr>
              <a:t>dacie przestały spełniać warunki kwalifikowalności w wyniku </a:t>
            </a:r>
            <a:br>
              <a:rPr lang="pl-PL" altLang="pl-PL" sz="1600" smtClean="0">
                <a:latin typeface="Arial" charset="0"/>
                <a:cs typeface="Arial" charset="0"/>
              </a:rPr>
            </a:br>
            <a:r>
              <a:rPr lang="pl-PL" altLang="pl-PL" sz="1600" b="1" smtClean="0">
                <a:latin typeface="Arial" charset="0"/>
                <a:cs typeface="Arial" charset="0"/>
              </a:rPr>
              <a:t>zalesienia i zobowiązania rolno-środowiskowego </a:t>
            </a:r>
            <a:r>
              <a:rPr lang="pl-PL" altLang="pl-PL" sz="1600" smtClean="0">
                <a:latin typeface="Arial" charset="0"/>
                <a:cs typeface="Arial" charset="0"/>
              </a:rPr>
              <a:t>wynikającego ze stosowania schematów pomocowych w ramach II filaru WPR.</a:t>
            </a:r>
          </a:p>
          <a:p>
            <a:pPr algn="just">
              <a:spcBef>
                <a:spcPct val="0"/>
              </a:spcBef>
              <a:spcAft>
                <a:spcPts val="1000"/>
              </a:spcAft>
              <a:buFont typeface="Arial" charset="0"/>
              <a:buNone/>
            </a:pPr>
            <a:r>
              <a:rPr lang="pl-PL" altLang="pl-PL" sz="16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Działalność rolnicza</a:t>
            </a:r>
            <a:r>
              <a:rPr lang="pl-PL" altLang="pl-PL" sz="1600" smtClean="0">
                <a:latin typeface="Arial" charset="0"/>
                <a:cs typeface="Arial" charset="0"/>
              </a:rPr>
              <a:t> to</a:t>
            </a:r>
            <a:r>
              <a:rPr lang="pl-PL" altLang="pl-PL" sz="1600" b="1" smtClean="0">
                <a:latin typeface="Arial" charset="0"/>
                <a:cs typeface="Arial" charset="0"/>
              </a:rPr>
              <a:t>:</a:t>
            </a:r>
          </a:p>
          <a:p>
            <a:pPr marL="358775" lvl="1" indent="-358775" algn="just">
              <a:spcBef>
                <a:spcPct val="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pl-PL" altLang="pl-PL" sz="1600" b="1" smtClean="0">
                <a:latin typeface="Arial" charset="0"/>
                <a:cs typeface="Arial" charset="0"/>
              </a:rPr>
              <a:t>produkcja, hodowla lub uprawa </a:t>
            </a:r>
            <a:r>
              <a:rPr lang="pl-PL" altLang="pl-PL" sz="1600" smtClean="0">
                <a:latin typeface="Arial" charset="0"/>
                <a:cs typeface="Arial" charset="0"/>
              </a:rPr>
              <a:t>produktów rolnych, w tym zbiory, dojenie, hodowla zwierząt oraz utrzymywanie zwierząt do celów gospodarskich; </a:t>
            </a:r>
          </a:p>
          <a:p>
            <a:pPr marL="358775" lvl="1" indent="-358775" algn="just">
              <a:spcBef>
                <a:spcPct val="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pl-PL" altLang="pl-PL" sz="1600" b="1" smtClean="0">
                <a:latin typeface="Arial" charset="0"/>
                <a:cs typeface="Arial" charset="0"/>
              </a:rPr>
              <a:t>utrzymywanie użytków rolnych w stanie nadającym się do wypasu </a:t>
            </a:r>
            <a:br>
              <a:rPr lang="pl-PL" altLang="pl-PL" sz="1600" b="1" smtClean="0">
                <a:latin typeface="Arial" charset="0"/>
                <a:cs typeface="Arial" charset="0"/>
              </a:rPr>
            </a:br>
            <a:r>
              <a:rPr lang="pl-PL" altLang="pl-PL" sz="1600" b="1" smtClean="0">
                <a:latin typeface="Arial" charset="0"/>
                <a:cs typeface="Arial" charset="0"/>
              </a:rPr>
              <a:t>lub uprawy </a:t>
            </a:r>
            <a:r>
              <a:rPr lang="pl-PL" altLang="pl-PL" sz="1600" smtClean="0">
                <a:latin typeface="Arial" charset="0"/>
                <a:cs typeface="Arial" charset="0"/>
              </a:rPr>
              <a:t>bez konieczności podejmowania działań przygotowawczych wykraczających ponad zwykłe praktyki rolnicze, </a:t>
            </a:r>
            <a:r>
              <a:rPr lang="pl-PL" altLang="pl-PL" sz="1600" u="sng" smtClean="0">
                <a:latin typeface="Arial" charset="0"/>
                <a:cs typeface="Arial" charset="0"/>
              </a:rPr>
              <a:t>w oparciu o kryteria ustanowione przez PCz</a:t>
            </a:r>
            <a:r>
              <a:rPr lang="pl-PL" altLang="pl-PL" sz="1600" smtClean="0">
                <a:latin typeface="Arial" charset="0"/>
                <a:cs typeface="Arial" charset="0"/>
              </a:rPr>
              <a:t>.</a:t>
            </a:r>
          </a:p>
          <a:p>
            <a:pPr marL="358775" lvl="1" indent="-358775" algn="just">
              <a:spcBef>
                <a:spcPct val="0"/>
              </a:spcBef>
              <a:spcAft>
                <a:spcPts val="1000"/>
              </a:spcAft>
              <a:buFont typeface="Arial" charset="0"/>
              <a:buNone/>
            </a:pPr>
            <a:r>
              <a:rPr lang="pl-PL" altLang="pl-PL" sz="1600" smtClean="0">
                <a:latin typeface="Arial" charset="0"/>
                <a:cs typeface="Arial" charset="0"/>
              </a:rPr>
              <a:t>	</a:t>
            </a:r>
            <a:r>
              <a:rPr lang="pl-PL" altLang="pl-PL" sz="1600" i="1" smtClean="0">
                <a:latin typeface="Arial" charset="0"/>
                <a:cs typeface="Arial" charset="0"/>
              </a:rPr>
              <a:t>Obowiązek wykonania co najmniej jednego zabiegu agrotechnicznego polegającego na usuwaniu niepożądanej roślinności w terminie do 31 lipca. 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71550" y="333375"/>
            <a:ext cx="7777163" cy="503238"/>
          </a:xfrm>
        </p:spPr>
        <p:txBody>
          <a:bodyPr/>
          <a:lstStyle/>
          <a:p>
            <a:pPr eaLnBrk="1" hangingPunct="1"/>
            <a:r>
              <a:rPr lang="pl-PL" altLang="pl-PL" sz="2300" b="1" smtClean="0">
                <a:solidFill>
                  <a:schemeClr val="bg1"/>
                </a:solidFill>
                <a:latin typeface="Arial Bold"/>
                <a:cs typeface="Arial" charset="0"/>
              </a:rPr>
              <a:t>Grunty kwalifikujące się do płatności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95288" y="1341438"/>
            <a:ext cx="8424862" cy="5256212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charset="0"/>
              <a:buNone/>
            </a:pPr>
            <a:r>
              <a:rPr lang="pl-PL" altLang="pl-PL" sz="2000" b="1" smtClean="0">
                <a:solidFill>
                  <a:srgbClr val="345528"/>
                </a:solidFill>
                <a:latin typeface="Arial" charset="0"/>
                <a:cs typeface="Arial" charset="0"/>
              </a:rPr>
              <a:t>Młodzi rolnicy </a:t>
            </a:r>
            <a:r>
              <a:rPr lang="pl-PL" altLang="pl-PL" sz="2000" smtClean="0">
                <a:solidFill>
                  <a:srgbClr val="345528"/>
                </a:solidFill>
                <a:latin typeface="Arial" charset="0"/>
                <a:cs typeface="Arial" charset="0"/>
              </a:rPr>
              <a:t>to osoby fizyczne:</a:t>
            </a:r>
          </a:p>
          <a:p>
            <a:pPr marL="455613" lvl="1" indent="-276225" algn="just">
              <a:spcBef>
                <a:spcPct val="0"/>
              </a:spcBef>
              <a:buFont typeface="Wingdings" pitchFamily="2" charset="2"/>
              <a:buChar char="§"/>
            </a:pPr>
            <a:r>
              <a:rPr lang="pl-PL" altLang="pl-PL" sz="2000" smtClean="0">
                <a:latin typeface="Arial" charset="0"/>
                <a:cs typeface="Arial" charset="0"/>
              </a:rPr>
              <a:t>które </a:t>
            </a:r>
            <a:r>
              <a:rPr lang="pl-PL" altLang="pl-PL" sz="2000" b="1" smtClean="0">
                <a:latin typeface="Arial" charset="0"/>
                <a:cs typeface="Arial" charset="0"/>
              </a:rPr>
              <a:t>po raz pierwszy zakładają gospodarstwo </a:t>
            </a:r>
            <a:r>
              <a:rPr lang="pl-PL" altLang="pl-PL" sz="2000" smtClean="0">
                <a:latin typeface="Arial" charset="0"/>
                <a:cs typeface="Arial" charset="0"/>
              </a:rPr>
              <a:t>rolne lub które założyły już takie gospodarstwo rolne w ciągu 5 lat przed pierwszym złożeniem wniosku o płatności, oraz</a:t>
            </a:r>
          </a:p>
          <a:p>
            <a:pPr marL="455613" lvl="1" indent="-276225" algn="just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pl-PL" altLang="pl-PL" sz="2000" smtClean="0">
                <a:latin typeface="Arial" charset="0"/>
                <a:cs typeface="Arial" charset="0"/>
              </a:rPr>
              <a:t>których wiek </a:t>
            </a:r>
            <a:r>
              <a:rPr lang="pl-PL" altLang="pl-PL" sz="2000" b="1" smtClean="0">
                <a:latin typeface="Arial" charset="0"/>
                <a:cs typeface="Arial" charset="0"/>
              </a:rPr>
              <a:t>nie przekracza 40 lat </a:t>
            </a:r>
            <a:r>
              <a:rPr lang="pl-PL" altLang="pl-PL" sz="2000" smtClean="0">
                <a:latin typeface="Arial" charset="0"/>
                <a:cs typeface="Arial" charset="0"/>
              </a:rPr>
              <a:t>w roku składania wniosku.</a:t>
            </a:r>
          </a:p>
          <a:p>
            <a:pPr marL="455613" lvl="1" indent="-276225" algn="just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pl-PL" altLang="pl-PL" sz="2000" smtClean="0">
              <a:latin typeface="Arial" charset="0"/>
              <a:cs typeface="Arial" charset="0"/>
            </a:endParaRPr>
          </a:p>
          <a:p>
            <a:pPr marL="455613" lvl="1" indent="-276225" algn="just">
              <a:spcBef>
                <a:spcPct val="0"/>
              </a:spcBef>
              <a:buFont typeface="Arial" charset="0"/>
              <a:buNone/>
            </a:pPr>
            <a:r>
              <a:rPr lang="pl-PL" altLang="pl-PL" sz="2000" b="1" smtClean="0">
                <a:solidFill>
                  <a:srgbClr val="4F6228"/>
                </a:solidFill>
                <a:latin typeface="Arial" charset="0"/>
                <a:cs typeface="Arial" charset="0"/>
              </a:rPr>
              <a:t>Młody rolnik </a:t>
            </a:r>
            <a:r>
              <a:rPr lang="pl-PL" altLang="pl-PL" sz="2000" smtClean="0">
                <a:solidFill>
                  <a:srgbClr val="4F6228"/>
                </a:solidFill>
                <a:latin typeface="Arial" charset="0"/>
                <a:cs typeface="Arial" charset="0"/>
              </a:rPr>
              <a:t>to również osoba prawna</a:t>
            </a:r>
            <a:r>
              <a:rPr lang="pl-PL" altLang="pl-PL" sz="2000" smtClean="0">
                <a:latin typeface="Arial" charset="0"/>
                <a:cs typeface="Arial" charset="0"/>
              </a:rPr>
              <a:t>, o ile osoba fizyczna spełniająca warunki młodego rolnika sprawuje trwałą i faktyczną kontrolę nad osobą prawną.</a:t>
            </a:r>
          </a:p>
          <a:p>
            <a:pPr marL="455613" lvl="1" indent="-276225" algn="just">
              <a:lnSpc>
                <a:spcPct val="150000"/>
              </a:lnSpc>
              <a:spcBef>
                <a:spcPct val="0"/>
              </a:spcBef>
              <a:buFont typeface="Arial" charset="0"/>
              <a:buNone/>
            </a:pPr>
            <a:endParaRPr lang="pl-PL" altLang="pl-PL" sz="1000" smtClean="0">
              <a:latin typeface="Arial" charset="0"/>
              <a:cs typeface="Arial" charset="0"/>
            </a:endParaRPr>
          </a:p>
          <a:p>
            <a:pPr marL="455613" lvl="1" indent="-276225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Clr>
                <a:srgbClr val="1F497D"/>
              </a:buClr>
              <a:buFont typeface="Arial" charset="0"/>
              <a:buNone/>
            </a:pPr>
            <a:r>
              <a:rPr lang="pl-PL" sz="2000" smtClean="0">
                <a:latin typeface="Arial" charset="0"/>
                <a:cs typeface="Arial" charset="0"/>
                <a:sym typeface="Arial" charset="0"/>
              </a:rPr>
              <a:t>Wysokość wsparcia stanowić będzie </a:t>
            </a:r>
            <a:r>
              <a:rPr lang="pl-PL" sz="2000" b="1" smtClean="0">
                <a:solidFill>
                  <a:srgbClr val="4F6228"/>
                </a:solidFill>
                <a:latin typeface="Arial Bold"/>
                <a:ea typeface="Arial Bold"/>
                <a:cs typeface="Arial Bold"/>
                <a:sym typeface="Arial Bold"/>
              </a:rPr>
              <a:t>25%</a:t>
            </a:r>
            <a:r>
              <a:rPr lang="pl-PL" sz="2000" smtClean="0">
                <a:solidFill>
                  <a:srgbClr val="4F6228"/>
                </a:solidFill>
                <a:latin typeface="Arial Bold"/>
                <a:ea typeface="Arial Bold"/>
                <a:cs typeface="Arial Bold"/>
                <a:sym typeface="Arial Bold"/>
              </a:rPr>
              <a:t> średniej krajowej</a:t>
            </a:r>
            <a:r>
              <a:rPr lang="pl-PL" sz="2000" smtClean="0">
                <a:solidFill>
                  <a:srgbClr val="4F6228"/>
                </a:solidFill>
                <a:latin typeface="Arial" charset="0"/>
                <a:cs typeface="Arial" charset="0"/>
                <a:sym typeface="Arial" charset="0"/>
              </a:rPr>
              <a:t> płatności na hektar</a:t>
            </a:r>
            <a:r>
              <a:rPr lang="pl-PL" sz="2000" baseline="30000" smtClean="0">
                <a:solidFill>
                  <a:srgbClr val="4F6228"/>
                </a:solidFill>
                <a:latin typeface="Arial" charset="0"/>
                <a:cs typeface="Arial" charset="0"/>
                <a:sym typeface="Arial" charset="0"/>
              </a:rPr>
              <a:t>  </a:t>
            </a:r>
            <a:r>
              <a:rPr lang="pl-PL" sz="2000" smtClean="0">
                <a:latin typeface="Arial Bold"/>
                <a:ea typeface="Arial Bold"/>
                <a:cs typeface="Arial Bold"/>
                <a:sym typeface="Arial Bold"/>
              </a:rPr>
              <a:t>(</a:t>
            </a:r>
            <a:r>
              <a:rPr lang="pl-PL" sz="2000" b="1" smtClean="0">
                <a:latin typeface="Arial Bold"/>
                <a:ea typeface="Arial Bold"/>
                <a:cs typeface="Arial Bold"/>
                <a:sym typeface="Arial Bold"/>
              </a:rPr>
              <a:t>ok. 62 EUR/ha</a:t>
            </a:r>
            <a:r>
              <a:rPr lang="pl-PL" sz="2000" smtClean="0">
                <a:latin typeface="Arial Bold"/>
                <a:ea typeface="Arial Bold"/>
                <a:cs typeface="Arial Bold"/>
                <a:sym typeface="Arial Bold"/>
              </a:rPr>
              <a:t>)</a:t>
            </a:r>
            <a:r>
              <a:rPr lang="pl-PL" sz="2000" smtClean="0">
                <a:latin typeface="Arial" charset="0"/>
                <a:ea typeface="Arial Bold"/>
                <a:cs typeface="Arial" charset="0"/>
                <a:sym typeface="Arial" charset="0"/>
              </a:rPr>
              <a:t>.</a:t>
            </a:r>
            <a:endParaRPr lang="pl-PL" sz="2000" smtClean="0"/>
          </a:p>
          <a:p>
            <a:pPr marL="455613" lvl="1" indent="-276225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Clr>
                <a:srgbClr val="1F497D"/>
              </a:buClr>
              <a:buFont typeface="Arial" charset="0"/>
              <a:buNone/>
            </a:pPr>
            <a:r>
              <a:rPr lang="pl-PL" sz="2000" smtClean="0">
                <a:latin typeface="Arial" charset="0"/>
                <a:cs typeface="Arial" charset="0"/>
                <a:sym typeface="Arial" charset="0"/>
              </a:rPr>
              <a:t>Limit wspieranej powierzchni: </a:t>
            </a:r>
            <a:r>
              <a:rPr lang="pl-PL" sz="2000" b="1" smtClean="0">
                <a:latin typeface="Arial" charset="0"/>
                <a:cs typeface="Arial" charset="0"/>
                <a:sym typeface="Arial" charset="0"/>
              </a:rPr>
              <a:t>do </a:t>
            </a:r>
            <a:r>
              <a:rPr lang="pl-PL" sz="2000" b="1" smtClean="0">
                <a:latin typeface="Arial Bold"/>
                <a:ea typeface="Arial Bold"/>
                <a:cs typeface="Arial Bold"/>
                <a:sym typeface="Arial Bold"/>
              </a:rPr>
              <a:t>50 ha</a:t>
            </a:r>
            <a:r>
              <a:rPr lang="pl-PL" sz="2000" smtClean="0">
                <a:latin typeface="Arial Bold"/>
                <a:ea typeface="Arial Bold"/>
                <a:cs typeface="Arial Bold"/>
                <a:sym typeface="Arial Bold"/>
              </a:rPr>
              <a:t>.</a:t>
            </a:r>
            <a:endParaRPr lang="pl-PL" sz="2000" smtClean="0">
              <a:latin typeface="Arial" charset="0"/>
              <a:cs typeface="Arial" charset="0"/>
              <a:sym typeface="Arial" charset="0"/>
            </a:endParaRPr>
          </a:p>
          <a:p>
            <a:pPr marL="455613" lvl="1" indent="-276225" algn="just">
              <a:spcBef>
                <a:spcPct val="0"/>
              </a:spcBef>
              <a:buFont typeface="Arial" charset="0"/>
              <a:buNone/>
            </a:pPr>
            <a:endParaRPr lang="pl-PL" altLang="pl-PL" sz="2000" smtClean="0">
              <a:latin typeface="Arial" charset="0"/>
              <a:cs typeface="Arial" charset="0"/>
            </a:endParaRPr>
          </a:p>
          <a:p>
            <a:pPr marL="455613" lvl="1" indent="-276225" algn="just">
              <a:spcBef>
                <a:spcPct val="0"/>
              </a:spcBef>
              <a:buFont typeface="Arial" charset="0"/>
              <a:buNone/>
            </a:pPr>
            <a:endParaRPr lang="pl-PL" altLang="pl-PL" sz="2000" smtClean="0">
              <a:latin typeface="Arial" charset="0"/>
              <a:cs typeface="Arial" charset="0"/>
            </a:endParaRPr>
          </a:p>
          <a:p>
            <a:pPr marL="455613" lvl="1" indent="-276225" algn="just">
              <a:spcBef>
                <a:spcPct val="0"/>
              </a:spcBef>
              <a:buFont typeface="Arial" charset="0"/>
              <a:buNone/>
            </a:pPr>
            <a:endParaRPr lang="pl-PL" altLang="pl-PL" sz="2000" smtClean="0">
              <a:latin typeface="Arial" charset="0"/>
              <a:cs typeface="Arial" charset="0"/>
            </a:endParaRPr>
          </a:p>
          <a:p>
            <a:pPr marL="455613" lvl="1" indent="-276225" algn="just">
              <a:lnSpc>
                <a:spcPct val="150000"/>
              </a:lnSpc>
              <a:spcBef>
                <a:spcPct val="0"/>
              </a:spcBef>
              <a:buFont typeface="Arial" charset="0"/>
              <a:buNone/>
            </a:pPr>
            <a:endParaRPr lang="pl-PL" altLang="pl-PL" sz="2000" smtClean="0">
              <a:solidFill>
                <a:srgbClr val="345528"/>
              </a:solidFill>
              <a:latin typeface="Tahoma" pitchFamily="34" charset="0"/>
            </a:endParaRPr>
          </a:p>
        </p:txBody>
      </p:sp>
      <p:sp>
        <p:nvSpPr>
          <p:cNvPr id="27650" name="Shape 174"/>
          <p:cNvSpPr txBox="1">
            <a:spLocks/>
          </p:cNvSpPr>
          <p:nvPr/>
        </p:nvSpPr>
        <p:spPr bwMode="auto">
          <a:xfrm>
            <a:off x="1042988" y="187325"/>
            <a:ext cx="785018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/>
            <a:r>
              <a:rPr lang="pl-PL" sz="2300" b="1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Płatność dla młodych rolników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hape 185"/>
          <p:cNvSpPr>
            <a:spLocks noGrp="1"/>
          </p:cNvSpPr>
          <p:nvPr>
            <p:ph type="title"/>
          </p:nvPr>
        </p:nvSpPr>
        <p:spPr>
          <a:xfrm>
            <a:off x="1042988" y="260350"/>
            <a:ext cx="7850187" cy="576263"/>
          </a:xfrm>
        </p:spPr>
        <p:txBody>
          <a:bodyPr lIns="0" tIns="0" rIns="0" bIns="0"/>
          <a:lstStyle/>
          <a:p>
            <a:pPr eaLnBrk="1" hangingPunct="1"/>
            <a:r>
              <a:rPr lang="pl-PL" altLang="pl-PL" sz="2300" b="1" smtClean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Płatności związane z produkcją (1)</a:t>
            </a:r>
          </a:p>
        </p:txBody>
      </p:sp>
      <p:sp>
        <p:nvSpPr>
          <p:cNvPr id="15363" name="Shape 186"/>
          <p:cNvSpPr>
            <a:spLocks noGrp="1"/>
          </p:cNvSpPr>
          <p:nvPr>
            <p:ph type="body" idx="1"/>
          </p:nvPr>
        </p:nvSpPr>
        <p:spPr>
          <a:xfrm>
            <a:off x="395288" y="1484313"/>
            <a:ext cx="8569325" cy="4176712"/>
          </a:xfrm>
        </p:spPr>
        <p:txBody>
          <a:bodyPr lIns="0" tIns="0" rIns="0" bIns="0"/>
          <a:lstStyle/>
          <a:p>
            <a:pPr marL="268288" lvl="1" algn="just" eaLnBrk="1" hangingPunct="1">
              <a:spcBef>
                <a:spcPts val="600"/>
              </a:spcBef>
              <a:spcAft>
                <a:spcPts val="1200"/>
              </a:spcAft>
              <a:tabLst>
                <a:tab pos="533400" algn="l"/>
              </a:tabLst>
              <a:defRPr/>
            </a:pPr>
            <a:r>
              <a:rPr lang="pl-PL" altLang="pl-PL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W Polsce na ten cel wydzielone zostanie </a:t>
            </a:r>
            <a:r>
              <a:rPr lang="pl-PL" altLang="pl-PL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15% koperty krajowej</a:t>
            </a:r>
            <a:r>
              <a:rPr lang="pl-PL" altLang="pl-PL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. </a:t>
            </a:r>
          </a:p>
          <a:p>
            <a:pPr marL="268288" lvl="1" algn="just" eaLnBrk="1" hangingPunct="1">
              <a:spcBef>
                <a:spcPts val="600"/>
              </a:spcBef>
              <a:spcAft>
                <a:spcPts val="1800"/>
              </a:spcAft>
              <a:tabLst>
                <a:tab pos="533400" algn="l"/>
              </a:tabLst>
              <a:defRPr/>
            </a:pPr>
            <a:r>
              <a:rPr lang="pl-PL" altLang="pl-PL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Wsparciem objęte zostaną następujące sektory:</a:t>
            </a:r>
            <a:endParaRPr lang="pl-PL" altLang="pl-PL" sz="2000" dirty="0" smtClean="0">
              <a:solidFill>
                <a:schemeClr val="tx1"/>
              </a:solidFill>
              <a:ea typeface="Calibri" pitchFamily="34" charset="0"/>
              <a:cs typeface="Calibri" pitchFamily="34" charset="0"/>
            </a:endParaRPr>
          </a:p>
          <a:p>
            <a:pPr marL="536575" lvl="1" indent="-274638" algn="just" eaLnBrk="1" hangingPunct="1">
              <a:spcBef>
                <a:spcPts val="1000"/>
              </a:spcBef>
              <a:buSzPct val="100000"/>
              <a:buFont typeface="Arial" pitchFamily="34" charset="0"/>
              <a:buChar char="–"/>
              <a:tabLst>
                <a:tab pos="533400" algn="l"/>
              </a:tabLst>
              <a:defRPr/>
            </a:pPr>
            <a:r>
              <a:rPr lang="pl-PL" altLang="pl-PL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bydło,</a:t>
            </a:r>
          </a:p>
          <a:p>
            <a:pPr marL="536575" lvl="1" indent="-274638" algn="just" eaLnBrk="1" hangingPunct="1">
              <a:spcBef>
                <a:spcPts val="1000"/>
              </a:spcBef>
              <a:buSzPct val="100000"/>
              <a:buFont typeface="Arial" pitchFamily="34" charset="0"/>
              <a:buChar char="–"/>
              <a:tabLst>
                <a:tab pos="533400" algn="l"/>
              </a:tabLst>
              <a:defRPr/>
            </a:pPr>
            <a:r>
              <a:rPr lang="pl-PL" altLang="pl-PL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krowy,</a:t>
            </a:r>
          </a:p>
          <a:p>
            <a:pPr marL="536575" lvl="1" indent="-274638" algn="just" eaLnBrk="1" hangingPunct="1">
              <a:spcBef>
                <a:spcPts val="1000"/>
              </a:spcBef>
              <a:buSzPct val="100000"/>
              <a:buFont typeface="Arial" pitchFamily="34" charset="0"/>
              <a:buChar char="–"/>
              <a:tabLst>
                <a:tab pos="533400" algn="l"/>
              </a:tabLst>
              <a:defRPr/>
            </a:pPr>
            <a:r>
              <a:rPr lang="pl-PL" altLang="pl-PL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owce, </a:t>
            </a:r>
          </a:p>
          <a:p>
            <a:pPr marL="536575" lvl="1" indent="-274638" algn="just" eaLnBrk="1" hangingPunct="1">
              <a:spcBef>
                <a:spcPts val="1000"/>
              </a:spcBef>
              <a:buSzPct val="100000"/>
              <a:buFont typeface="Arial" pitchFamily="34" charset="0"/>
              <a:buChar char="–"/>
              <a:tabLst>
                <a:tab pos="533400" algn="l"/>
              </a:tabLst>
              <a:defRPr/>
            </a:pPr>
            <a:r>
              <a:rPr lang="pl-PL" altLang="pl-PL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kozy,</a:t>
            </a:r>
            <a:endParaRPr lang="pl-PL" altLang="pl-PL" sz="2000" dirty="0" smtClean="0">
              <a:solidFill>
                <a:schemeClr val="tx1"/>
              </a:solidFill>
              <a:cs typeface="Arial" pitchFamily="34" charset="0"/>
            </a:endParaRPr>
          </a:p>
          <a:p>
            <a:pPr marL="536575" lvl="1" indent="-274638" algn="just" eaLnBrk="1" hangingPunct="1">
              <a:spcBef>
                <a:spcPts val="1000"/>
              </a:spcBef>
              <a:buSzPct val="100000"/>
              <a:buFont typeface="Arial" pitchFamily="34" charset="0"/>
              <a:buChar char="–"/>
              <a:tabLst>
                <a:tab pos="533400" algn="l"/>
              </a:tabLst>
              <a:defRPr/>
            </a:pPr>
            <a:r>
              <a:rPr lang="pl-PL" altLang="pl-PL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rośliny wysokobiałkowe, </a:t>
            </a:r>
            <a:endParaRPr lang="pl-PL" altLang="pl-PL" sz="2000" dirty="0" smtClean="0">
              <a:solidFill>
                <a:schemeClr val="tx1"/>
              </a:solidFill>
              <a:ea typeface="Calibri" pitchFamily="34" charset="0"/>
              <a:cs typeface="Calibri" pitchFamily="34" charset="0"/>
            </a:endParaRPr>
          </a:p>
          <a:p>
            <a:pPr marL="536575" lvl="1" indent="-274638" algn="just" eaLnBrk="1" hangingPunct="1">
              <a:spcBef>
                <a:spcPts val="1000"/>
              </a:spcBef>
              <a:buSzPct val="100000"/>
              <a:buFont typeface="Arial" pitchFamily="34" charset="0"/>
              <a:buChar char="–"/>
              <a:tabLst>
                <a:tab pos="533400" algn="l"/>
              </a:tabLst>
              <a:defRPr/>
            </a:pPr>
            <a:r>
              <a:rPr lang="pl-PL" altLang="pl-PL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chmiel, </a:t>
            </a:r>
            <a:endParaRPr lang="pl-PL" altLang="pl-PL" sz="2000" dirty="0" smtClean="0">
              <a:solidFill>
                <a:schemeClr val="tx1"/>
              </a:solidFill>
              <a:ea typeface="Calibri" pitchFamily="34" charset="0"/>
              <a:cs typeface="Calibri" pitchFamily="34" charset="0"/>
            </a:endParaRPr>
          </a:p>
        </p:txBody>
      </p:sp>
      <p:sp>
        <p:nvSpPr>
          <p:cNvPr id="29699" name="Shape 186"/>
          <p:cNvSpPr txBox="1">
            <a:spLocks/>
          </p:cNvSpPr>
          <p:nvPr/>
        </p:nvSpPr>
        <p:spPr bwMode="auto">
          <a:xfrm>
            <a:off x="4094163" y="2673350"/>
            <a:ext cx="4573587" cy="2592388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0" tIns="0" rIns="0" bIns="0"/>
          <a:lstStyle/>
          <a:p>
            <a:pPr marL="449263" lvl="1" indent="-266700" algn="just">
              <a:spcBef>
                <a:spcPts val="1000"/>
              </a:spcBef>
              <a:buSzPct val="100000"/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ziemniak skrobiowy, </a:t>
            </a:r>
            <a:endParaRPr lang="pl-PL" altLang="pl-PL" sz="2000">
              <a:latin typeface="Arial" charset="0"/>
              <a:cs typeface="Arial" charset="0"/>
            </a:endParaRPr>
          </a:p>
          <a:p>
            <a:pPr marL="449263" lvl="1" indent="-266700" algn="just">
              <a:spcBef>
                <a:spcPts val="1000"/>
              </a:spcBef>
              <a:buSzPct val="100000"/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burak cukrowy, </a:t>
            </a:r>
          </a:p>
          <a:p>
            <a:pPr marL="449263" lvl="1" indent="-266700" algn="just">
              <a:spcBef>
                <a:spcPts val="1000"/>
              </a:spcBef>
              <a:buSzPct val="100000"/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pomidory,</a:t>
            </a:r>
            <a:endParaRPr lang="pl-PL" altLang="pl-PL" sz="2000">
              <a:cs typeface="Arial" charset="0"/>
            </a:endParaRPr>
          </a:p>
          <a:p>
            <a:pPr marL="449263" lvl="1" indent="-266700" algn="just">
              <a:spcBef>
                <a:spcPts val="1000"/>
              </a:spcBef>
              <a:buSzPct val="100000"/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owoce miękkie (truskawki i maliny),</a:t>
            </a:r>
          </a:p>
          <a:p>
            <a:pPr marL="449263" lvl="1" indent="-266700" algn="just">
              <a:spcBef>
                <a:spcPts val="1000"/>
              </a:spcBef>
              <a:buSzPct val="100000"/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len,</a:t>
            </a:r>
          </a:p>
          <a:p>
            <a:pPr marL="449263" lvl="1" indent="-266700" algn="just">
              <a:spcBef>
                <a:spcPts val="1000"/>
              </a:spcBef>
              <a:buSzPct val="100000"/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2000">
                <a:latin typeface="Arial" charset="0"/>
                <a:cs typeface="Arial" charset="0"/>
                <a:sym typeface="Arial" charset="0"/>
              </a:rPr>
              <a:t>konopie włókniste.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sz="3400" b="1" smtClean="0"/>
              <a:t>Stawki do hektara EUR/ha</a:t>
            </a:r>
          </a:p>
        </p:txBody>
      </p:sp>
      <p:sp>
        <p:nvSpPr>
          <p:cNvPr id="3174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l-PL" smtClean="0"/>
              <a:t>Rośliny  wysokobiałkowe – 326 </a:t>
            </a:r>
            <a:r>
              <a:rPr lang="pl-PL" i="1" smtClean="0">
                <a:solidFill>
                  <a:schemeClr val="accent2"/>
                </a:solidFill>
              </a:rPr>
              <a:t>(1304zł)</a:t>
            </a:r>
          </a:p>
          <a:p>
            <a:pPr>
              <a:lnSpc>
                <a:spcPct val="90000"/>
              </a:lnSpc>
            </a:pPr>
            <a:r>
              <a:rPr lang="pl-PL" smtClean="0"/>
              <a:t>Buraki cukrowe – 400 </a:t>
            </a:r>
            <a:r>
              <a:rPr lang="pl-PL" i="1" smtClean="0">
                <a:solidFill>
                  <a:schemeClr val="accent2"/>
                </a:solidFill>
              </a:rPr>
              <a:t>(1200</a:t>
            </a:r>
            <a:r>
              <a:rPr lang="pl-PL" i="1" smtClean="0"/>
              <a:t>)</a:t>
            </a:r>
            <a:r>
              <a:rPr lang="pl-PL" smtClean="0"/>
              <a:t> </a:t>
            </a:r>
          </a:p>
          <a:p>
            <a:pPr>
              <a:lnSpc>
                <a:spcPct val="90000"/>
              </a:lnSpc>
            </a:pPr>
            <a:r>
              <a:rPr lang="pl-PL" smtClean="0"/>
              <a:t>Pomidory - 400 </a:t>
            </a:r>
            <a:r>
              <a:rPr lang="pl-PL" i="1" smtClean="0"/>
              <a:t>(</a:t>
            </a:r>
            <a:r>
              <a:rPr lang="pl-PL" i="1" smtClean="0">
                <a:solidFill>
                  <a:schemeClr val="accent2"/>
                </a:solidFill>
              </a:rPr>
              <a:t>1200</a:t>
            </a:r>
            <a:r>
              <a:rPr lang="pl-PL" i="1" smtClean="0"/>
              <a:t>)</a:t>
            </a:r>
          </a:p>
          <a:p>
            <a:pPr>
              <a:lnSpc>
                <a:spcPct val="90000"/>
              </a:lnSpc>
            </a:pPr>
            <a:r>
              <a:rPr lang="pl-PL" smtClean="0"/>
              <a:t>Owoce miękkie – 230 </a:t>
            </a:r>
            <a:r>
              <a:rPr lang="pl-PL" i="1" smtClean="0"/>
              <a:t>(</a:t>
            </a:r>
            <a:r>
              <a:rPr lang="pl-PL" i="1" smtClean="0">
                <a:solidFill>
                  <a:schemeClr val="accent2"/>
                </a:solidFill>
              </a:rPr>
              <a:t>920)</a:t>
            </a:r>
          </a:p>
          <a:p>
            <a:pPr>
              <a:lnSpc>
                <a:spcPct val="90000"/>
              </a:lnSpc>
            </a:pPr>
            <a:r>
              <a:rPr lang="pl-PL" smtClean="0"/>
              <a:t>Len, konopie – 200 </a:t>
            </a:r>
            <a:r>
              <a:rPr lang="pl-PL" i="1" smtClean="0"/>
              <a:t>(</a:t>
            </a:r>
            <a:r>
              <a:rPr lang="pl-PL" i="1" smtClean="0">
                <a:solidFill>
                  <a:schemeClr val="accent2"/>
                </a:solidFill>
              </a:rPr>
              <a:t>800</a:t>
            </a:r>
            <a:r>
              <a:rPr lang="pl-PL" i="1" smtClean="0"/>
              <a:t>)</a:t>
            </a:r>
          </a:p>
          <a:p>
            <a:pPr>
              <a:lnSpc>
                <a:spcPct val="90000"/>
              </a:lnSpc>
            </a:pPr>
            <a:r>
              <a:rPr lang="pl-PL" smtClean="0"/>
              <a:t>Bydło – 70 euro/szt (</a:t>
            </a:r>
            <a:r>
              <a:rPr lang="pl-PL" i="1" smtClean="0">
                <a:solidFill>
                  <a:schemeClr val="accent2"/>
                </a:solidFill>
              </a:rPr>
              <a:t> 280</a:t>
            </a:r>
            <a:r>
              <a:rPr lang="pl-PL" smtClean="0"/>
              <a:t>) </a:t>
            </a:r>
          </a:p>
          <a:p>
            <a:pPr>
              <a:lnSpc>
                <a:spcPct val="90000"/>
              </a:lnSpc>
            </a:pPr>
            <a:r>
              <a:rPr lang="pl-PL" smtClean="0"/>
              <a:t>Owce -25 /szt (</a:t>
            </a:r>
            <a:r>
              <a:rPr lang="pl-PL" i="1" smtClean="0">
                <a:solidFill>
                  <a:schemeClr val="accent2"/>
                </a:solidFill>
              </a:rPr>
              <a:t>100</a:t>
            </a:r>
            <a:r>
              <a:rPr lang="pl-PL" i="1" smtClean="0"/>
              <a:t>)</a:t>
            </a:r>
            <a:r>
              <a:rPr lang="pl-PL" smtClean="0"/>
              <a:t> </a:t>
            </a:r>
          </a:p>
          <a:p>
            <a:pPr>
              <a:lnSpc>
                <a:spcPct val="90000"/>
              </a:lnSpc>
            </a:pPr>
            <a:r>
              <a:rPr lang="pl-PL" smtClean="0"/>
              <a:t>Kozy -15/szt (</a:t>
            </a:r>
            <a:r>
              <a:rPr lang="pl-PL" i="1" smtClean="0">
                <a:solidFill>
                  <a:schemeClr val="accent2"/>
                </a:solidFill>
              </a:rPr>
              <a:t>60)</a:t>
            </a:r>
            <a:r>
              <a:rPr lang="pl-PL" smtClean="0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hape 191"/>
          <p:cNvSpPr>
            <a:spLocks noGrp="1"/>
          </p:cNvSpPr>
          <p:nvPr>
            <p:ph type="title"/>
          </p:nvPr>
        </p:nvSpPr>
        <p:spPr>
          <a:xfrm>
            <a:off x="827088" y="260350"/>
            <a:ext cx="8137525" cy="576263"/>
          </a:xfrm>
        </p:spPr>
        <p:txBody>
          <a:bodyPr lIns="0" tIns="0" rIns="0" bIns="0"/>
          <a:lstStyle/>
          <a:p>
            <a:pPr eaLnBrk="1" hangingPunct="1"/>
            <a:r>
              <a:rPr lang="pl-PL" altLang="pl-PL" sz="2300" b="1" smtClean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Płatności związane z produkcją – bydło (2)</a:t>
            </a:r>
          </a:p>
        </p:txBody>
      </p:sp>
      <p:sp>
        <p:nvSpPr>
          <p:cNvPr id="32770" name="Shape 192"/>
          <p:cNvSpPr>
            <a:spLocks noGrp="1"/>
          </p:cNvSpPr>
          <p:nvPr>
            <p:ph type="body" idx="1"/>
          </p:nvPr>
        </p:nvSpPr>
        <p:spPr>
          <a:xfrm>
            <a:off x="250825" y="1196975"/>
            <a:ext cx="8642350" cy="5616575"/>
          </a:xfrm>
        </p:spPr>
        <p:txBody>
          <a:bodyPr lIns="0" tIns="0" rIns="0" bIns="0"/>
          <a:lstStyle/>
          <a:p>
            <a:pPr lvl="1" algn="just" eaLnBrk="1" hangingPunct="1">
              <a:spcBef>
                <a:spcPts val="1200"/>
              </a:spcBef>
              <a:tabLst>
                <a:tab pos="533400" algn="l"/>
              </a:tabLst>
            </a:pP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Wsparcie do bydła</a:t>
            </a:r>
            <a:r>
              <a:rPr lang="pl-PL" altLang="pl-PL" sz="1800" b="1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:</a:t>
            </a: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buClr>
                <a:srgbClr val="1F497D"/>
              </a:buClr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na terenie całego kraju,</a:t>
            </a:r>
            <a:endParaRPr lang="pl-PL" altLang="pl-PL" sz="1800" smtClean="0">
              <a:solidFill>
                <a:schemeClr val="tx1"/>
              </a:solidFill>
            </a:endParaRP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buClr>
                <a:srgbClr val="1F497D"/>
              </a:buClr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do zwierząt obojga płci (byki i jałówki) </a:t>
            </a: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w wieku do 24 miesięcy </a:t>
            </a: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(płatność maksymalnie dwa razy w życiu zwierzęcia),</a:t>
            </a: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buClr>
                <a:srgbClr val="1F497D"/>
              </a:buClr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1800" smtClean="0">
                <a:solidFill>
                  <a:schemeClr val="tx1"/>
                </a:solidFill>
                <a:latin typeface="Arial" charset="0"/>
                <a:ea typeface="Calibri" pitchFamily="34" charset="0"/>
                <a:cs typeface="Arial" charset="0"/>
                <a:sym typeface="Arial" charset="0"/>
              </a:rPr>
              <a:t>obowiązek przetrzymania zwierzęcia od dnia złożenia wniosku do dnia 30</a:t>
            </a: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ea typeface="Calibri" pitchFamily="34" charset="0"/>
                <a:cs typeface="Arial" charset="0"/>
                <a:sym typeface="Arial" charset="0"/>
              </a:rPr>
              <a:t> </a:t>
            </a:r>
            <a:r>
              <a:rPr lang="pl-PL" altLang="pl-PL" sz="1800" u="sng" smtClean="0">
                <a:solidFill>
                  <a:schemeClr val="tx1"/>
                </a:solidFill>
                <a:latin typeface="Arial" charset="0"/>
                <a:ea typeface="Calibri" pitchFamily="34" charset="0"/>
                <a:cs typeface="Arial" charset="0"/>
                <a:sym typeface="Arial" charset="0"/>
              </a:rPr>
              <a:t>czerwca</a:t>
            </a: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ea typeface="Calibri" pitchFamily="34" charset="0"/>
                <a:cs typeface="Arial" charset="0"/>
                <a:sym typeface="Arial" charset="0"/>
              </a:rPr>
              <a:t> </a:t>
            </a:r>
            <a:r>
              <a:rPr lang="pl-PL" altLang="pl-PL" sz="1800" smtClean="0">
                <a:solidFill>
                  <a:schemeClr val="tx1"/>
                </a:solidFill>
                <a:latin typeface="Arial" charset="0"/>
                <a:ea typeface="Calibri" pitchFamily="34" charset="0"/>
                <a:cs typeface="Arial" charset="0"/>
                <a:sym typeface="Arial" charset="0"/>
              </a:rPr>
              <a:t>roku złożenia wniosku, </a:t>
            </a:r>
            <a:r>
              <a:rPr lang="pl-PL" altLang="pl-PL" sz="1800" u="sng" smtClean="0">
                <a:solidFill>
                  <a:schemeClr val="tx1"/>
                </a:solidFill>
                <a:latin typeface="Arial" charset="0"/>
                <a:ea typeface="Calibri" pitchFamily="34" charset="0"/>
                <a:cs typeface="Arial" charset="0"/>
                <a:sym typeface="Arial" charset="0"/>
              </a:rPr>
              <a:t>jednak nie krócej niż do osiągnięcia wieku 6 miesięcy</a:t>
            </a:r>
            <a:r>
              <a:rPr lang="pl-PL" altLang="pl-PL" sz="1800" smtClean="0">
                <a:solidFill>
                  <a:schemeClr val="tx1"/>
                </a:solidFill>
                <a:latin typeface="Arial" charset="0"/>
                <a:ea typeface="Calibri" pitchFamily="34" charset="0"/>
                <a:cs typeface="Arial" charset="0"/>
                <a:sym typeface="Arial" charset="0"/>
              </a:rPr>
              <a:t>,</a:t>
            </a:r>
            <a:endParaRPr lang="pl-PL" altLang="pl-PL" sz="1800" smtClean="0">
              <a:solidFill>
                <a:schemeClr val="tx1"/>
              </a:solidFill>
            </a:endParaRP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buClr>
                <a:srgbClr val="1F497D"/>
              </a:buClr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od 1 do 30-tej sztuki </a:t>
            </a: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w gospodarstwie, </a:t>
            </a: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przy min. 3 szt</a:t>
            </a: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. </a:t>
            </a: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buClr>
                <a:srgbClr val="1F497D"/>
              </a:buClr>
              <a:tabLst>
                <a:tab pos="533400" algn="l"/>
              </a:tabLst>
            </a:pPr>
            <a:endParaRPr lang="pl-PL" altLang="pl-PL" sz="1100" smtClean="0">
              <a:solidFill>
                <a:schemeClr val="tx1"/>
              </a:solidFill>
              <a:latin typeface="Arial" charset="0"/>
              <a:cs typeface="Arial" charset="0"/>
              <a:sym typeface="Arial" charset="0"/>
            </a:endParaRP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tabLst>
                <a:tab pos="533400" algn="l"/>
              </a:tabLst>
            </a:pPr>
            <a:r>
              <a:rPr lang="pl-PL" altLang="pl-PL" sz="1600" b="1" u="sng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Przewidywany zakres wsparcia do bydła:</a:t>
            </a: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tabLst>
                <a:tab pos="533400" algn="l"/>
              </a:tabLst>
            </a:pPr>
            <a:r>
              <a:rPr lang="pl-PL" altLang="pl-PL" sz="16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Szacuje się, że wsparciem objętych zostanie ok. 2,49 mln sztuk zwierząt.</a:t>
            </a: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tabLst>
                <a:tab pos="533400" algn="l"/>
              </a:tabLst>
            </a:pPr>
            <a:r>
              <a:rPr lang="pl-PL" altLang="pl-PL" sz="16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Planowana kwota przeznaczona na realizację wsparcia w 2015 r.: ok. 171,8 mln EUR.</a:t>
            </a:r>
            <a:endParaRPr lang="pl-PL" altLang="pl-PL" sz="1600" smtClean="0">
              <a:solidFill>
                <a:schemeClr val="tx1"/>
              </a:solidFill>
            </a:endParaRP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tabLst>
                <a:tab pos="533400" algn="l"/>
              </a:tabLst>
            </a:pPr>
            <a:r>
              <a:rPr lang="pl-PL" altLang="pl-PL" sz="16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Prognozowana stawka: ok. </a:t>
            </a:r>
            <a:r>
              <a:rPr lang="pl-PL" altLang="pl-PL" sz="2000" b="1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70 EUR/szt.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hape 188"/>
          <p:cNvSpPr>
            <a:spLocks noGrp="1"/>
          </p:cNvSpPr>
          <p:nvPr>
            <p:ph type="title"/>
          </p:nvPr>
        </p:nvSpPr>
        <p:spPr>
          <a:xfrm>
            <a:off x="827088" y="260350"/>
            <a:ext cx="8139112" cy="647700"/>
          </a:xfrm>
        </p:spPr>
        <p:txBody>
          <a:bodyPr lIns="0" tIns="0" rIns="0" bIns="0"/>
          <a:lstStyle/>
          <a:p>
            <a:pPr eaLnBrk="1" hangingPunct="1"/>
            <a:r>
              <a:rPr lang="pl-PL" altLang="pl-PL" sz="2300" b="1" smtClean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Płatności związane z produkcją – krowy (3)</a:t>
            </a:r>
          </a:p>
        </p:txBody>
      </p:sp>
      <p:sp>
        <p:nvSpPr>
          <p:cNvPr id="34818" name="Shape 189"/>
          <p:cNvSpPr>
            <a:spLocks noGrp="1"/>
          </p:cNvSpPr>
          <p:nvPr>
            <p:ph type="body" idx="1"/>
          </p:nvPr>
        </p:nvSpPr>
        <p:spPr>
          <a:xfrm>
            <a:off x="250825" y="1341438"/>
            <a:ext cx="8642350" cy="4968875"/>
          </a:xfrm>
        </p:spPr>
        <p:txBody>
          <a:bodyPr lIns="0" tIns="0" rIns="0" bIns="0"/>
          <a:lstStyle/>
          <a:p>
            <a:pPr lvl="1" algn="just" eaLnBrk="1" hangingPunct="1">
              <a:spcBef>
                <a:spcPts val="1200"/>
              </a:spcBef>
              <a:tabLst>
                <a:tab pos="533400" algn="l"/>
              </a:tabLst>
            </a:pP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Wsparcie do krów:</a:t>
            </a: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rgbClr val="1F497D"/>
              </a:buClr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na terenie całego kraju, </a:t>
            </a:r>
            <a:endParaRPr lang="pl-PL" altLang="pl-PL" sz="1800" smtClean="0">
              <a:solidFill>
                <a:schemeClr val="tx1"/>
              </a:solidFill>
              <a:latin typeface="Arial" charset="0"/>
              <a:ea typeface="Calibri" pitchFamily="34" charset="0"/>
              <a:cs typeface="Arial" charset="0"/>
            </a:endParaRP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rgbClr val="1F497D"/>
              </a:buClr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niezależnie od kierunku produkcji (mięsny, mleczny),</a:t>
            </a:r>
            <a:endParaRPr lang="pl-PL" altLang="pl-PL" sz="1800" smtClean="0">
              <a:solidFill>
                <a:schemeClr val="tx1"/>
              </a:solidFill>
              <a:latin typeface="Arial" charset="0"/>
            </a:endParaRPr>
          </a:p>
          <a:p>
            <a:pPr lvl="1"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1F497D"/>
              </a:buClr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do zwierząt </a:t>
            </a: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w wieku powyżej 24 miesiąca</a:t>
            </a: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,</a:t>
            </a:r>
            <a:r>
              <a:rPr lang="pl-PL" altLang="pl-PL" sz="1800" smtClean="0">
                <a:solidFill>
                  <a:schemeClr val="tx1"/>
                </a:solidFill>
                <a:latin typeface="Arial" charset="0"/>
                <a:sym typeface="Arial" charset="0"/>
              </a:rPr>
              <a:t> obowiązek przetrzymania zwierzęcia </a:t>
            </a: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sym typeface="Arial" charset="0"/>
              </a:rPr>
              <a:t>od dnia złożenia wniosku do dnia 30 czerwca </a:t>
            </a:r>
            <a:r>
              <a:rPr lang="pl-PL" altLang="pl-PL" sz="1800" smtClean="0">
                <a:solidFill>
                  <a:schemeClr val="tx1"/>
                </a:solidFill>
                <a:latin typeface="Arial" charset="0"/>
                <a:sym typeface="Arial" charset="0"/>
              </a:rPr>
              <a:t>roku złożenia wniosku,</a:t>
            </a:r>
            <a:endParaRPr lang="pl-PL" altLang="pl-PL" sz="1800" smtClean="0">
              <a:solidFill>
                <a:schemeClr val="tx1"/>
              </a:solidFill>
              <a:latin typeface="Arial" charset="0"/>
            </a:endParaRP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buClr>
                <a:srgbClr val="1F497D"/>
              </a:buClr>
              <a:buFont typeface="Arial" charset="0"/>
              <a:buChar char="–"/>
              <a:tabLst>
                <a:tab pos="533400" algn="l"/>
              </a:tabLst>
            </a:pP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od 1 do 30-tej krowy </a:t>
            </a: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w gospodarstwie, </a:t>
            </a:r>
            <a:r>
              <a:rPr lang="pl-PL" altLang="pl-PL" sz="1800" b="1" u="sng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przy min. 3 szt</a:t>
            </a:r>
            <a:r>
              <a:rPr lang="pl-PL" altLang="pl-PL" sz="18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. </a:t>
            </a:r>
          </a:p>
          <a:p>
            <a:pPr lvl="1"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1F497D"/>
              </a:buClr>
              <a:buFont typeface="Arial" charset="0"/>
              <a:buChar char="–"/>
              <a:tabLst>
                <a:tab pos="533400" algn="l"/>
              </a:tabLst>
            </a:pPr>
            <a:endParaRPr lang="pl-PL" altLang="pl-PL" sz="500" smtClean="0">
              <a:solidFill>
                <a:schemeClr val="tx1"/>
              </a:solidFill>
              <a:latin typeface="Arial" charset="0"/>
              <a:cs typeface="Arial" charset="0"/>
              <a:sym typeface="Arial" charset="0"/>
            </a:endParaRPr>
          </a:p>
          <a:p>
            <a:pPr lvl="1"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533400" algn="l"/>
              </a:tabLst>
            </a:pPr>
            <a:r>
              <a:rPr lang="pl-PL" altLang="pl-PL" sz="1700" b="1" u="sng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Przewidywany zakres wsparcia do krów:</a:t>
            </a:r>
            <a:endParaRPr lang="pl-PL" altLang="pl-PL" sz="1700" b="1" smtClean="0">
              <a:solidFill>
                <a:schemeClr val="tx1"/>
              </a:solidFill>
            </a:endParaRP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tabLst>
                <a:tab pos="533400" algn="l"/>
              </a:tabLst>
            </a:pPr>
            <a:r>
              <a:rPr lang="pl-PL" altLang="pl-PL" sz="17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Szacuje się, że wsparciem objętych zostanie ok. 2,2 mln sztuk zwierząt.</a:t>
            </a: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tabLst>
                <a:tab pos="533400" algn="l"/>
              </a:tabLst>
            </a:pPr>
            <a:r>
              <a:rPr lang="pl-PL" altLang="pl-PL" sz="17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Planowana kwota przeznaczona na realizację wsparcia w 2015 r.: ok. 152 mln EUR. </a:t>
            </a:r>
          </a:p>
          <a:p>
            <a:pPr lvl="1" algn="just" eaLnBrk="1" hangingPunct="1">
              <a:spcBef>
                <a:spcPts val="600"/>
              </a:spcBef>
              <a:spcAft>
                <a:spcPts val="600"/>
              </a:spcAft>
              <a:tabLst>
                <a:tab pos="533400" algn="l"/>
              </a:tabLst>
            </a:pPr>
            <a:r>
              <a:rPr lang="pl-PL" altLang="pl-PL" sz="17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Prognozowana stawka: ok. </a:t>
            </a:r>
            <a:r>
              <a:rPr lang="pl-PL" altLang="pl-PL" sz="1700" b="1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70 EUR/szt.</a:t>
            </a:r>
          </a:p>
          <a:p>
            <a:pPr lvl="1" algn="just" eaLnBrk="1" hangingPunct="1">
              <a:spcBef>
                <a:spcPts val="1200"/>
              </a:spcBef>
              <a:tabLst>
                <a:tab pos="533400" algn="l"/>
              </a:tabLst>
            </a:pPr>
            <a:endParaRPr lang="pl-PL" altLang="pl-PL" sz="1700" b="1" smtClean="0">
              <a:solidFill>
                <a:schemeClr val="tx1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hape 212"/>
          <p:cNvSpPr>
            <a:spLocks noGrp="1"/>
          </p:cNvSpPr>
          <p:nvPr>
            <p:ph type="title"/>
          </p:nvPr>
        </p:nvSpPr>
        <p:spPr>
          <a:xfrm>
            <a:off x="971550" y="333375"/>
            <a:ext cx="8066088" cy="504825"/>
          </a:xfrm>
        </p:spPr>
        <p:txBody>
          <a:bodyPr lIns="0" tIns="0" rIns="0" bIns="0"/>
          <a:lstStyle/>
          <a:p>
            <a:pPr eaLnBrk="1" hangingPunct="1"/>
            <a:r>
              <a:rPr lang="pl-PL" altLang="pl-PL" sz="2300" b="1" smtClean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Płatność dodatkowa</a:t>
            </a:r>
          </a:p>
        </p:txBody>
      </p:sp>
      <p:sp>
        <p:nvSpPr>
          <p:cNvPr id="25603" name="Shape 213"/>
          <p:cNvSpPr>
            <a:spLocks noGrp="1"/>
          </p:cNvSpPr>
          <p:nvPr>
            <p:ph type="body" idx="1"/>
          </p:nvPr>
        </p:nvSpPr>
        <p:spPr>
          <a:xfrm>
            <a:off x="323850" y="1412875"/>
            <a:ext cx="8537575" cy="4752975"/>
          </a:xfrm>
        </p:spPr>
        <p:txBody>
          <a:bodyPr lIns="0" tIns="0" rIns="0" bIns="0"/>
          <a:lstStyle/>
          <a:p>
            <a:pPr marL="363538" algn="l" defTabSz="885825" eaLnBrk="1" hangingPunct="1">
              <a:spcBef>
                <a:spcPts val="400"/>
              </a:spcBef>
              <a:spcAft>
                <a:spcPts val="3000"/>
              </a:spcAft>
              <a:defRPr/>
            </a:pPr>
            <a:r>
              <a:rPr lang="pl-PL" altLang="pl-PL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Na ten cel przeznaczone zostanie 8,3% koperty krajowej powstałej </a:t>
            </a:r>
            <a:br>
              <a:rPr lang="pl-PL" altLang="pl-PL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</a:br>
            <a:r>
              <a:rPr lang="pl-PL" altLang="pl-PL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z przesunięcia 25% alokacji dla Polski na II filar WPR.</a:t>
            </a:r>
            <a:endParaRPr lang="pl-PL" altLang="pl-PL" sz="2000" b="1" u="sng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363538" algn="l" defTabSz="885825" eaLnBrk="1" hangingPunct="1">
              <a:spcBef>
                <a:spcPts val="400"/>
              </a:spcBef>
              <a:spcAft>
                <a:spcPts val="3000"/>
              </a:spcAft>
              <a:defRPr/>
            </a:pPr>
            <a:r>
              <a:rPr lang="pl-PL" altLang="pl-PL" sz="20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Wysokość wsparcia z płatnością dodatkową:</a:t>
            </a:r>
            <a:endParaRPr lang="pl-PL" altLang="pl-PL" sz="2000" u="sng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363538" indent="-276225" algn="l" defTabSz="885825" eaLnBrk="1" hangingPunct="1">
              <a:spcBef>
                <a:spcPts val="400"/>
              </a:spcBef>
              <a:buSzPct val="100000"/>
              <a:buFont typeface="Arial" pitchFamily="34" charset="0"/>
              <a:buChar char="•"/>
              <a:tabLst>
                <a:tab pos="536575" algn="l"/>
              </a:tabLst>
              <a:defRPr/>
            </a:pPr>
            <a:r>
              <a:rPr lang="pl-PL" altLang="pl-PL" sz="1900" u="sng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od 1 do 3 ha</a:t>
            </a:r>
            <a:r>
              <a:rPr lang="pl-PL" altLang="pl-PL" sz="19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: </a:t>
            </a:r>
            <a:r>
              <a:rPr lang="pl-PL" altLang="pl-PL" sz="19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184 EUR/ha</a:t>
            </a:r>
          </a:p>
          <a:p>
            <a:pPr marL="363538" algn="l" defTabSz="885825" eaLnBrk="1" hangingPunct="1">
              <a:spcBef>
                <a:spcPts val="400"/>
              </a:spcBef>
              <a:spcAft>
                <a:spcPts val="1800"/>
              </a:spcAft>
              <a:buClr>
                <a:srgbClr val="1F497D"/>
              </a:buClr>
              <a:buSzPct val="100000"/>
              <a:defRPr/>
            </a:pPr>
            <a:r>
              <a:rPr lang="pl-PL" altLang="pl-PL" sz="14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(JPO</a:t>
            </a:r>
            <a:r>
              <a:rPr lang="pl-PL" altLang="pl-PL" sz="14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:</a:t>
            </a:r>
            <a:r>
              <a:rPr lang="pl-PL" altLang="pl-PL" sz="14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pl-PL" altLang="pl-PL" sz="14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110 </a:t>
            </a:r>
            <a:r>
              <a:rPr lang="pl-PL" altLang="pl-PL" sz="14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EUR/ha</a:t>
            </a:r>
            <a:r>
              <a:rPr lang="pl-PL" altLang="pl-PL" sz="14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+ </a:t>
            </a:r>
            <a:r>
              <a:rPr lang="pl-PL" altLang="pl-PL" sz="14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płatność </a:t>
            </a:r>
            <a:r>
              <a:rPr lang="pl-PL" altLang="pl-PL" sz="14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za zazielenienie: </a:t>
            </a:r>
            <a:r>
              <a:rPr lang="pl-PL" altLang="pl-PL" sz="14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74 </a:t>
            </a:r>
            <a:r>
              <a:rPr lang="pl-PL" altLang="pl-PL" sz="14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EUR/ha)</a:t>
            </a:r>
          </a:p>
          <a:p>
            <a:pPr marL="363538" indent="-276225" algn="l" defTabSz="885825" eaLnBrk="1" hangingPunct="1">
              <a:spcBef>
                <a:spcPts val="400"/>
              </a:spcBef>
              <a:spcAft>
                <a:spcPts val="1800"/>
              </a:spcAft>
              <a:buSzPct val="100000"/>
              <a:buFont typeface="Arial" pitchFamily="34" charset="0"/>
              <a:buChar char="•"/>
              <a:tabLst>
                <a:tab pos="536575" algn="l"/>
              </a:tabLst>
              <a:defRPr/>
            </a:pPr>
            <a:r>
              <a:rPr lang="pl-PL" altLang="pl-PL" sz="1900" u="sng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od 3,01 </a:t>
            </a:r>
            <a:r>
              <a:rPr lang="pl-PL" altLang="pl-PL" sz="1900" u="sng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ha do 30 ha</a:t>
            </a:r>
            <a:r>
              <a:rPr lang="pl-PL" altLang="pl-PL" sz="18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: </a:t>
            </a:r>
            <a:r>
              <a:rPr lang="pl-PL" altLang="pl-PL" sz="18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184 </a:t>
            </a:r>
            <a:r>
              <a:rPr lang="pl-PL" altLang="pl-PL" sz="14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EUR/ha</a:t>
            </a:r>
            <a:r>
              <a:rPr lang="pl-PL" altLang="pl-PL" sz="18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+ </a:t>
            </a: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41 </a:t>
            </a:r>
            <a:r>
              <a:rPr lang="pl-PL" altLang="pl-PL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EUR/ha</a:t>
            </a:r>
            <a:r>
              <a:rPr lang="pl-PL" altLang="pl-PL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pl-PL" altLang="pl-PL" sz="1500" dirty="0" smtClean="0">
                <a:solidFill>
                  <a:srgbClr val="FF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(płatność dodatkowa)</a:t>
            </a:r>
            <a:r>
              <a:rPr lang="pl-PL" altLang="pl-PL" sz="1800" dirty="0" smtClean="0">
                <a:solidFill>
                  <a:srgbClr val="FF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 </a:t>
            </a:r>
            <a:r>
              <a:rPr lang="pl-PL" altLang="pl-PL" sz="18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= </a:t>
            </a:r>
            <a:r>
              <a:rPr lang="pl-PL" altLang="pl-PL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225 EUR/ha</a:t>
            </a:r>
            <a:endParaRPr lang="pl-PL" altLang="pl-PL" sz="2000" dirty="0" smtClean="0">
              <a:solidFill>
                <a:srgbClr val="0070C0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363538" indent="-276225" algn="l" defTabSz="885825" eaLnBrk="1" hangingPunct="1">
              <a:spcBef>
                <a:spcPts val="400"/>
              </a:spcBef>
              <a:buSzPct val="100000"/>
              <a:buFont typeface="Arial" pitchFamily="34" charset="0"/>
              <a:buChar char="•"/>
              <a:tabLst>
                <a:tab pos="536575" algn="l"/>
              </a:tabLst>
              <a:defRPr/>
            </a:pPr>
            <a:r>
              <a:rPr lang="pl-PL" altLang="pl-PL" sz="1900" u="sng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powyżej 30 ha</a:t>
            </a:r>
            <a:r>
              <a:rPr lang="pl-PL" altLang="pl-PL" sz="19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: </a:t>
            </a:r>
            <a:r>
              <a:rPr lang="pl-PL" altLang="pl-PL" sz="19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184 EUR/ha</a:t>
            </a:r>
            <a:endParaRPr lang="pl-PL" altLang="pl-PL" sz="1900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363538" algn="l" defTabSz="885825" eaLnBrk="1" hangingPunct="1">
              <a:spcBef>
                <a:spcPts val="400"/>
              </a:spcBef>
              <a:spcAft>
                <a:spcPts val="600"/>
              </a:spcAft>
              <a:buClr>
                <a:srgbClr val="1F497D"/>
              </a:buClr>
              <a:buSzPct val="100000"/>
              <a:tabLst>
                <a:tab pos="536575" algn="l"/>
              </a:tabLst>
              <a:defRPr/>
            </a:pPr>
            <a:r>
              <a:rPr lang="pl-PL" altLang="pl-PL" sz="14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(JPO:</a:t>
            </a:r>
            <a:r>
              <a:rPr lang="pl-PL" altLang="pl-PL" sz="14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110 EUR/ha</a:t>
            </a:r>
            <a:r>
              <a:rPr lang="pl-PL" altLang="pl-PL" sz="14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+ płatność za zazielenienie: </a:t>
            </a:r>
            <a:r>
              <a:rPr lang="pl-PL" altLang="pl-PL" sz="14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74 EUR/ha)</a:t>
            </a:r>
            <a:endParaRPr lang="pl-PL" altLang="pl-PL" sz="1400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l" defTabSz="885825" eaLnBrk="1" hangingPunct="1">
              <a:spcBef>
                <a:spcPts val="400"/>
              </a:spcBef>
              <a:spcAft>
                <a:spcPts val="600"/>
              </a:spcAft>
              <a:buClr>
                <a:srgbClr val="1F497D"/>
              </a:buClr>
              <a:buSzPct val="100000"/>
              <a:defRPr/>
            </a:pPr>
            <a:endParaRPr lang="pl-PL" altLang="pl-PL" sz="2000" b="1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sz="3400" smtClean="0"/>
              <a:t>Gospodarstwo rolne – 10 ha - MR </a:t>
            </a:r>
          </a:p>
        </p:txBody>
      </p:sp>
      <p:sp>
        <p:nvSpPr>
          <p:cNvPr id="3891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pl-PL" b="1" smtClean="0"/>
              <a:t>3ha x 184 euro= 552 </a:t>
            </a:r>
            <a:r>
              <a:rPr lang="pl-PL" b="1" smtClean="0">
                <a:cs typeface="Arial" charset="0"/>
              </a:rPr>
              <a:t>€</a:t>
            </a:r>
            <a:r>
              <a:rPr lang="pl-PL" b="1" smtClean="0"/>
              <a:t>  </a:t>
            </a:r>
          </a:p>
          <a:p>
            <a:r>
              <a:rPr lang="pl-PL" b="1" smtClean="0"/>
              <a:t>7 ha x 225 euro =1575 </a:t>
            </a:r>
            <a:r>
              <a:rPr lang="pl-PL" b="1" smtClean="0">
                <a:cs typeface="Arial" charset="0"/>
              </a:rPr>
              <a:t>€</a:t>
            </a:r>
            <a:r>
              <a:rPr lang="pl-PL" b="1" smtClean="0"/>
              <a:t>  </a:t>
            </a:r>
          </a:p>
          <a:p>
            <a:r>
              <a:rPr lang="pl-PL" b="1" smtClean="0"/>
              <a:t>10ha x 62 euro= 620 </a:t>
            </a:r>
            <a:r>
              <a:rPr lang="pl-PL" b="1" smtClean="0">
                <a:cs typeface="Arial" charset="0"/>
              </a:rPr>
              <a:t>€              [2 747]</a:t>
            </a:r>
          </a:p>
          <a:p>
            <a:pPr>
              <a:buFont typeface="Arial" charset="0"/>
              <a:buNone/>
            </a:pPr>
            <a:r>
              <a:rPr lang="pl-PL" b="1" smtClean="0"/>
              <a:t>Wysokobiałkowe = 3 ha x 326 </a:t>
            </a:r>
            <a:r>
              <a:rPr lang="pl-PL" b="1" smtClean="0">
                <a:cs typeface="Arial" charset="0"/>
              </a:rPr>
              <a:t>€</a:t>
            </a:r>
            <a:r>
              <a:rPr lang="pl-PL" b="1" smtClean="0"/>
              <a:t> = 978 </a:t>
            </a:r>
            <a:r>
              <a:rPr lang="pl-PL" b="1" smtClean="0">
                <a:cs typeface="Arial" charset="0"/>
              </a:rPr>
              <a:t>€</a:t>
            </a:r>
            <a:endParaRPr lang="pl-PL" b="1" smtClean="0"/>
          </a:p>
          <a:p>
            <a:r>
              <a:rPr lang="pl-PL" b="1" smtClean="0"/>
              <a:t>Buraki cukrowe = 2 ha x 400 = 800 </a:t>
            </a:r>
            <a:r>
              <a:rPr lang="pl-PL" b="1" smtClean="0">
                <a:cs typeface="Arial" charset="0"/>
              </a:rPr>
              <a:t>€</a:t>
            </a:r>
            <a:endParaRPr lang="pl-PL" b="1" smtClean="0"/>
          </a:p>
          <a:p>
            <a:r>
              <a:rPr lang="pl-PL" b="1" smtClean="0"/>
              <a:t>Bydło: 10 szt.x70 = 700 </a:t>
            </a:r>
            <a:r>
              <a:rPr lang="pl-PL" b="1" smtClean="0">
                <a:cs typeface="Arial" charset="0"/>
              </a:rPr>
              <a:t>€</a:t>
            </a:r>
            <a:endParaRPr lang="pl-PL" b="1" smtClean="0"/>
          </a:p>
          <a:p>
            <a:r>
              <a:rPr lang="pl-PL" b="1" u="sng" smtClean="0"/>
              <a:t>Razem : 5 225 </a:t>
            </a:r>
            <a:r>
              <a:rPr lang="pl-PL" b="1" smtClean="0">
                <a:cs typeface="Arial" charset="0"/>
              </a:rPr>
              <a:t>€</a:t>
            </a:r>
            <a:r>
              <a:rPr lang="pl-PL" b="1" u="sng" smtClean="0"/>
              <a:t> = 20 900 zł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sz="3400" smtClean="0"/>
              <a:t>Gospodarstwo 10 ha – młodego rolnika</a:t>
            </a:r>
          </a:p>
        </p:txBody>
      </p:sp>
      <p:graphicFrame>
        <p:nvGraphicFramePr>
          <p:cNvPr id="65539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827088" y="1628775"/>
          <a:ext cx="7488237" cy="496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0" name="Wykres" r:id="rId3" imgW="3581400" imgH="2533802" progId="Excel.Chart.8">
                  <p:embed/>
                </p:oleObj>
              </mc:Choice>
              <mc:Fallback>
                <p:oleObj name="Wykres" r:id="rId3" imgW="3581400" imgH="2533802" progId="Excel.Char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628775"/>
                        <a:ext cx="7488237" cy="4968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319088" y="1125538"/>
          <a:ext cx="8201025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3" name="Wykres" r:id="rId3" imgW="3657600" imgH="2438400" progId="Excel.Chart.8">
                  <p:embed/>
                </p:oleObj>
              </mc:Choice>
              <mc:Fallback>
                <p:oleObj name="Wykres" r:id="rId3" imgW="3657600" imgH="2438400" progId="Excel.Char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8" y="1125538"/>
                        <a:ext cx="8201025" cy="566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hape 179"/>
          <p:cNvSpPr>
            <a:spLocks noGrp="1"/>
          </p:cNvSpPr>
          <p:nvPr>
            <p:ph type="title"/>
          </p:nvPr>
        </p:nvSpPr>
        <p:spPr>
          <a:xfrm>
            <a:off x="971550" y="333375"/>
            <a:ext cx="7921625" cy="509588"/>
          </a:xfrm>
        </p:spPr>
        <p:txBody>
          <a:bodyPr lIns="0" tIns="0" rIns="0" bIns="0"/>
          <a:lstStyle/>
          <a:p>
            <a:pPr marL="266700" indent="-266700" eaLnBrk="1" hangingPunct="1">
              <a:lnSpc>
                <a:spcPct val="120000"/>
              </a:lnSpc>
            </a:pPr>
            <a:r>
              <a:rPr lang="pl-PL" altLang="pl-PL" sz="2300" b="1" smtClean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System dla małych gospodarstw </a:t>
            </a:r>
          </a:p>
        </p:txBody>
      </p:sp>
      <p:sp>
        <p:nvSpPr>
          <p:cNvPr id="67586" name="Shape 180"/>
          <p:cNvSpPr>
            <a:spLocks noGrp="1"/>
          </p:cNvSpPr>
          <p:nvPr>
            <p:ph type="body" idx="1"/>
          </p:nvPr>
        </p:nvSpPr>
        <p:spPr>
          <a:xfrm>
            <a:off x="323850" y="1341438"/>
            <a:ext cx="8642350" cy="5183187"/>
          </a:xfrm>
        </p:spPr>
        <p:txBody>
          <a:bodyPr lIns="0" tIns="0" rIns="0" bIns="0"/>
          <a:lstStyle/>
          <a:p>
            <a:pPr marL="363538" lvl="2" indent="-363538" algn="just" eaLnBrk="1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rgbClr val="1F497D"/>
              </a:buClr>
              <a:buFont typeface="Arial" charset="0"/>
              <a:buChar char="•"/>
              <a:tabLst>
                <a:tab pos="355600" algn="l"/>
              </a:tabLst>
            </a:pPr>
            <a:r>
              <a:rPr lang="pl-PL" altLang="pl-PL" sz="20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Maksymalna kwota wsparcia na gospodarstwo: </a:t>
            </a:r>
            <a:r>
              <a:rPr lang="pl-PL" altLang="pl-PL" sz="2000" b="1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1250 EUR</a:t>
            </a:r>
            <a:r>
              <a:rPr lang="pl-PL" altLang="pl-PL" sz="20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.</a:t>
            </a:r>
          </a:p>
          <a:p>
            <a:pPr marL="363538" lvl="2" indent="-363538" algn="just" eaLnBrk="1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rgbClr val="1F497D"/>
              </a:buClr>
              <a:buFont typeface="Arial" charset="0"/>
              <a:buChar char="•"/>
              <a:tabLst>
                <a:tab pos="355600" algn="l"/>
              </a:tabLst>
            </a:pPr>
            <a:r>
              <a:rPr lang="pl-PL" altLang="pl-PL" sz="2000" b="1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Włączenie do systemu możliwe tylko w 2015 r.: </a:t>
            </a:r>
            <a:r>
              <a:rPr lang="pl-PL" altLang="pl-PL" sz="20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w sposób automatyczny (w przypadku gosp. otrzymujących do 1250 EUR) albo na wniosek złożony przez rolnika.</a:t>
            </a:r>
          </a:p>
          <a:p>
            <a:pPr marL="363538" lvl="2" indent="-363538" algn="just" eaLnBrk="1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rgbClr val="1F497D"/>
              </a:buClr>
              <a:buFont typeface="Arial" charset="0"/>
              <a:buChar char="•"/>
              <a:tabLst>
                <a:tab pos="355600" algn="l"/>
              </a:tabLst>
            </a:pPr>
            <a:r>
              <a:rPr lang="pl-PL" altLang="pl-PL" sz="20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Rolnicy uczestniczący w systemie będą </a:t>
            </a:r>
            <a:r>
              <a:rPr lang="pl-PL" altLang="pl-PL" sz="2000" b="1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zwolnieni z kontroli norm </a:t>
            </a:r>
            <a:br>
              <a:rPr lang="pl-PL" altLang="pl-PL" sz="2000" b="1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</a:br>
            <a:r>
              <a:rPr lang="pl-PL" altLang="pl-PL" sz="2000" b="1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i wymogów zasady wzajemnej zgodności oraz ze stosowania praktyk w zakresie zazielenienia.</a:t>
            </a:r>
          </a:p>
          <a:p>
            <a:pPr marL="363538" lvl="2" indent="-363538" algn="just" eaLnBrk="1" hangingPunct="1">
              <a:lnSpc>
                <a:spcPct val="150000"/>
              </a:lnSpc>
              <a:spcBef>
                <a:spcPts val="400"/>
              </a:spcBef>
              <a:spcAft>
                <a:spcPts val="1000"/>
              </a:spcAft>
              <a:buClr>
                <a:srgbClr val="1F497D"/>
              </a:buClr>
              <a:buFont typeface="Arial" charset="0"/>
              <a:buChar char="•"/>
              <a:tabLst>
                <a:tab pos="355600" algn="l"/>
              </a:tabLst>
            </a:pPr>
            <a:r>
              <a:rPr lang="pl-PL" altLang="pl-PL" sz="20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Wysokość wsparcia będzie obliczana jako </a:t>
            </a:r>
            <a:r>
              <a:rPr lang="pl-PL" altLang="pl-PL" sz="2000" b="1" smtClean="0">
                <a:solidFill>
                  <a:schemeClr val="tx1"/>
                </a:solidFill>
                <a:latin typeface="Arial" charset="0"/>
                <a:ea typeface="Arial Bold"/>
                <a:cs typeface="Arial" charset="0"/>
                <a:sym typeface="Arial Bold"/>
              </a:rPr>
              <a:t>suma wszystkich płatności, do których otrzymania rolnik byłby uprawniony</a:t>
            </a:r>
            <a:r>
              <a:rPr lang="pl-PL" altLang="pl-PL" sz="2000" smtClean="0">
                <a:solidFill>
                  <a:schemeClr val="tx1"/>
                </a:solidFill>
                <a:latin typeface="Arial" charset="0"/>
                <a:ea typeface="Arial Bold"/>
                <a:cs typeface="Arial" charset="0"/>
                <a:sym typeface="Arial Bold"/>
              </a:rPr>
              <a:t>, gdyby pozostał </a:t>
            </a:r>
            <a:br>
              <a:rPr lang="pl-PL" altLang="pl-PL" sz="2000" smtClean="0">
                <a:solidFill>
                  <a:schemeClr val="tx1"/>
                </a:solidFill>
                <a:latin typeface="Arial" charset="0"/>
                <a:ea typeface="Arial Bold"/>
                <a:cs typeface="Arial" charset="0"/>
                <a:sym typeface="Arial Bold"/>
              </a:rPr>
            </a:br>
            <a:r>
              <a:rPr lang="pl-PL" altLang="pl-PL" sz="2000" smtClean="0">
                <a:solidFill>
                  <a:schemeClr val="tx1"/>
                </a:solidFill>
                <a:latin typeface="Arial" charset="0"/>
                <a:ea typeface="Arial Bold"/>
                <a:cs typeface="Arial" charset="0"/>
                <a:sym typeface="Arial Bold"/>
              </a:rPr>
              <a:t>w systemie standardowym</a:t>
            </a:r>
            <a:r>
              <a:rPr lang="pl-PL" altLang="pl-PL" sz="2000" smtClean="0">
                <a:solidFill>
                  <a:schemeClr val="tx1"/>
                </a:solidFill>
                <a:latin typeface="Arial" charset="0"/>
                <a:ea typeface="Arial Bold"/>
                <a:cs typeface="Arial" charset="0"/>
                <a:sym typeface="Arial" charset="0"/>
              </a:rPr>
              <a:t>.</a:t>
            </a:r>
            <a:r>
              <a:rPr lang="pl-PL" altLang="pl-PL" sz="200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341438"/>
            <a:ext cx="8713787" cy="4967287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pl-PL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Stawka - ok. 74 euro/ha</a:t>
            </a:r>
          </a:p>
          <a:p>
            <a:pPr>
              <a:spcAft>
                <a:spcPts val="600"/>
              </a:spcAft>
              <a:defRPr/>
            </a:pPr>
            <a:endParaRPr lang="pl-PL" sz="2000" b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pl-PL" sz="2000" b="1" dirty="0" smtClean="0">
                <a:latin typeface="Arial" charset="0"/>
                <a:cs typeface="Arial" charset="0"/>
              </a:rPr>
              <a:t>Obowiązkowe praktyki zazielenienia:</a:t>
            </a:r>
          </a:p>
          <a:p>
            <a:pPr marL="809625" lvl="1" indent="-361950">
              <a:defRPr/>
            </a:pPr>
            <a:r>
              <a:rPr lang="pl-PL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Dywersyfikacja upraw </a:t>
            </a:r>
          </a:p>
          <a:p>
            <a:pPr marL="809625" lvl="1" indent="-361950">
              <a:buFont typeface="Arial" charset="0"/>
              <a:buNone/>
              <a:defRPr/>
            </a:pPr>
            <a:r>
              <a:rPr lang="pl-PL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</a:t>
            </a:r>
            <a:r>
              <a:rPr lang="pl-PL" sz="2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(dot. gosp. od 10 ha GO)</a:t>
            </a:r>
          </a:p>
          <a:p>
            <a:pPr marL="809625" lvl="1" indent="-361950">
              <a:defRPr/>
            </a:pPr>
            <a:r>
              <a:rPr lang="pl-PL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Utrzymywanie trwałych użytków zielonych  (TUZ)</a:t>
            </a:r>
          </a:p>
          <a:p>
            <a:pPr marL="809625" lvl="1" indent="-361950">
              <a:buFont typeface="Arial" charset="0"/>
              <a:buNone/>
              <a:defRPr/>
            </a:pPr>
            <a:r>
              <a:rPr lang="pl-PL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</a:t>
            </a:r>
            <a:r>
              <a:rPr lang="pl-PL" sz="2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(dot. gosp. posiadających TUZ-y)</a:t>
            </a:r>
          </a:p>
          <a:p>
            <a:pPr marL="809625" lvl="1" indent="-361950">
              <a:defRPr/>
            </a:pPr>
            <a:r>
              <a:rPr lang="pl-PL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Utrzymywanie obszarów proekologicznych (EFA) </a:t>
            </a:r>
            <a:br>
              <a:rPr lang="pl-PL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r>
              <a:rPr lang="pl-PL" sz="2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(dot. gosp. ponad 15 ha GO)</a:t>
            </a:r>
          </a:p>
          <a:p>
            <a:pPr algn="just">
              <a:buFont typeface="Arial" charset="0"/>
              <a:buNone/>
              <a:defRPr/>
            </a:pPr>
            <a:endParaRPr lang="pl-PL" sz="2000" b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indent="20638" algn="just">
              <a:buFont typeface="Arial" charset="0"/>
              <a:buNone/>
              <a:defRPr/>
            </a:pPr>
            <a:r>
              <a:rPr lang="pl-PL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Gospodarstwa ekologiczne</a:t>
            </a:r>
            <a:r>
              <a:rPr lang="pl-PL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- automatycznie objęte płatnością za zazielenienie (przepis ten ma zastosowanie jedynie do jednostek gospodarstwa rolnego wykorzystywanych do produkcji ekologicznej).</a:t>
            </a:r>
            <a:endParaRPr lang="pl-PL" sz="20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endParaRPr lang="pl-PL" sz="20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450" y="333375"/>
            <a:ext cx="7632700" cy="503238"/>
          </a:xfrm>
        </p:spPr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pl-PL" altLang="pl-PL" sz="2300" b="1" smtClean="0">
                <a:solidFill>
                  <a:schemeClr val="bg1"/>
                </a:solidFill>
                <a:latin typeface="Arial Bold"/>
              </a:rPr>
              <a:t>Zazielenienie</a:t>
            </a:r>
            <a:r>
              <a:rPr lang="pl-PL" altLang="pl-PL" sz="2300" b="1" smtClean="0">
                <a:solidFill>
                  <a:schemeClr val="bg1"/>
                </a:solidFill>
                <a:latin typeface="Arial" charset="0"/>
              </a:rPr>
              <a:t>  </a:t>
            </a:r>
            <a:endParaRPr lang="pl-PL" altLang="pl-PL" sz="23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	</a:t>
            </a:r>
            <a:fld id="{B54983B4-3DDC-4B4C-ACCE-B63575EDE1A0}" type="slidenum">
              <a:rPr lang="pl-PL" smtClean="0"/>
              <a:pPr>
                <a:defRPr/>
              </a:pPr>
              <a:t>21</a:t>
            </a:fld>
            <a:endParaRPr lang="pl-PL" dirty="0"/>
          </a:p>
        </p:txBody>
      </p:sp>
      <p:sp>
        <p:nvSpPr>
          <p:cNvPr id="70658" name="Prostokąt 1"/>
          <p:cNvSpPr>
            <a:spLocks noChangeArrowheads="1"/>
          </p:cNvSpPr>
          <p:nvPr/>
        </p:nvSpPr>
        <p:spPr bwMode="auto">
          <a:xfrm>
            <a:off x="900113" y="344488"/>
            <a:ext cx="7993062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300" b="1">
                <a:solidFill>
                  <a:schemeClr val="bg1"/>
                </a:solidFill>
              </a:rPr>
              <a:t>Powiązanie PB z działaniami PROW 2014-2020</a:t>
            </a:r>
          </a:p>
        </p:txBody>
      </p:sp>
      <p:graphicFrame>
        <p:nvGraphicFramePr>
          <p:cNvPr id="6" name="Symbol zastępczy zawartości 6"/>
          <p:cNvGraphicFramePr>
            <a:graphicFrameLocks noGrp="1"/>
          </p:cNvGraphicFramePr>
          <p:nvPr>
            <p:ph idx="1"/>
          </p:nvPr>
        </p:nvGraphicFramePr>
        <p:xfrm>
          <a:off x="250825" y="1196975"/>
          <a:ext cx="8712200" cy="5424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3168352"/>
                <a:gridCol w="3024335"/>
              </a:tblGrid>
              <a:tr h="538206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rgbClr val="002060"/>
                          </a:solidFill>
                        </a:rPr>
                        <a:t>Wspólny cel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>
                          <a:solidFill>
                            <a:srgbClr val="002060"/>
                          </a:solidFill>
                        </a:rPr>
                        <a:t>System</a:t>
                      </a:r>
                      <a:r>
                        <a:rPr lang="pl-PL" baseline="0" dirty="0" smtClean="0">
                          <a:solidFill>
                            <a:srgbClr val="002060"/>
                          </a:solidFill>
                        </a:rPr>
                        <a:t> płatności bezpośrednich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rgbClr val="002060"/>
                          </a:solidFill>
                        </a:rPr>
                        <a:t>PROW 2014-2020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1359591">
                <a:tc>
                  <a:txBody>
                    <a:bodyPr/>
                    <a:lstStyle/>
                    <a:p>
                      <a:r>
                        <a:rPr lang="pl-PL" sz="1500" b="1" dirty="0" smtClean="0"/>
                        <a:t>Restrukturyzacja małych i średnich  gospodarstw rolnych (cel 4.)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8000"/>
                          </a:solidFill>
                        </a:rPr>
                        <a:t>System dla małych gospodarstw</a:t>
                      </a:r>
                    </a:p>
                    <a:p>
                      <a:pPr marL="174625" indent="-174625">
                        <a:spcBef>
                          <a:spcPts val="18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8000"/>
                          </a:solidFill>
                        </a:rPr>
                        <a:t>Płatność</a:t>
                      </a:r>
                      <a:r>
                        <a:rPr lang="pl-PL" sz="1500" b="1" baseline="0" dirty="0" smtClean="0">
                          <a:solidFill>
                            <a:srgbClr val="008000"/>
                          </a:solidFill>
                        </a:rPr>
                        <a:t> dodatkowa</a:t>
                      </a:r>
                    </a:p>
                    <a:p>
                      <a:pPr marL="174625" indent="-174625">
                        <a:spcBef>
                          <a:spcPts val="18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baseline="0" dirty="0" smtClean="0">
                          <a:solidFill>
                            <a:srgbClr val="008000"/>
                          </a:solidFill>
                        </a:rPr>
                        <a:t> Płatności do bydła i krów </a:t>
                      </a:r>
                      <a:br>
                        <a:rPr lang="pl-PL" sz="1500" b="1" baseline="0" dirty="0" smtClean="0">
                          <a:solidFill>
                            <a:srgbClr val="008000"/>
                          </a:solidFill>
                        </a:rPr>
                      </a:br>
                      <a:r>
                        <a:rPr lang="pl-PL" sz="1500" b="1" baseline="0" dirty="0" smtClean="0">
                          <a:solidFill>
                            <a:srgbClr val="008000"/>
                          </a:solidFill>
                        </a:rPr>
                        <a:t>(do 30 szt.)</a:t>
                      </a:r>
                      <a:endParaRPr lang="en-US" sz="15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2060"/>
                          </a:solidFill>
                        </a:rPr>
                        <a:t>Premia</a:t>
                      </a:r>
                      <a:r>
                        <a:rPr lang="pl-PL" sz="1500" b="1" baseline="0" dirty="0" smtClean="0">
                          <a:solidFill>
                            <a:srgbClr val="002060"/>
                          </a:solidFill>
                        </a:rPr>
                        <a:t> za przekazanie małego gospodarstwa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5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Premia restrukturyzacyjna</a:t>
                      </a:r>
                    </a:p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Premia na rozpoczęcie działalności pozarolniczej</a:t>
                      </a:r>
                    </a:p>
                  </a:txBody>
                  <a:tcPr/>
                </a:tc>
              </a:tr>
              <a:tr h="697626">
                <a:tc>
                  <a:txBody>
                    <a:bodyPr/>
                    <a:lstStyle/>
                    <a:p>
                      <a:r>
                        <a:rPr lang="pl-PL" sz="1500" b="1" dirty="0" smtClean="0"/>
                        <a:t>Zmiany pokoleniowe i strukturalne (cel 4.)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8000"/>
                          </a:solidFill>
                        </a:rPr>
                        <a:t>Płatność dla młodych rolników</a:t>
                      </a:r>
                      <a:endParaRPr lang="en-US" sz="15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2060"/>
                          </a:solidFill>
                        </a:rPr>
                        <a:t>Premia dla młodych rolników</a:t>
                      </a:r>
                      <a:endParaRPr lang="en-US" sz="15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91188">
                <a:tc>
                  <a:txBody>
                    <a:bodyPr/>
                    <a:lstStyle/>
                    <a:p>
                      <a:r>
                        <a:rPr lang="pl-PL" sz="1500" b="1" dirty="0" smtClean="0"/>
                        <a:t>Restrukturyzacja</a:t>
                      </a:r>
                      <a:r>
                        <a:rPr lang="pl-PL" sz="1500" b="1" baseline="0" dirty="0" smtClean="0"/>
                        <a:t> sektora produkcji zwierzęcej (cel.3)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8000"/>
                          </a:solidFill>
                        </a:rPr>
                        <a:t>Płatności powiązane do młodego bydła, krów,</a:t>
                      </a:r>
                      <a:r>
                        <a:rPr lang="pl-PL" sz="1500" b="1" baseline="0" dirty="0" smtClean="0">
                          <a:solidFill>
                            <a:srgbClr val="008000"/>
                          </a:solidFill>
                        </a:rPr>
                        <a:t> owiec i kóz</a:t>
                      </a:r>
                      <a:endParaRPr lang="en-US" sz="15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2060"/>
                          </a:solidFill>
                        </a:rPr>
                        <a:t>Preferencje dla produkcji zwierzęcej w działaniu modernizacja</a:t>
                      </a:r>
                      <a:endParaRPr lang="en-US" sz="15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911374">
                <a:tc>
                  <a:txBody>
                    <a:bodyPr/>
                    <a:lstStyle/>
                    <a:p>
                      <a:r>
                        <a:rPr lang="pl-PL" sz="1500" b="1" dirty="0" smtClean="0"/>
                        <a:t>Ochrona</a:t>
                      </a:r>
                      <a:r>
                        <a:rPr lang="pl-PL" sz="1500" b="1" baseline="0" dirty="0" smtClean="0"/>
                        <a:t> bioróżnorodności, gleb, wód, klimatu (cel 5.)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8000"/>
                          </a:solidFill>
                        </a:rPr>
                        <a:t>Wymogi C-C</a:t>
                      </a:r>
                    </a:p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8000"/>
                          </a:solidFill>
                        </a:rPr>
                        <a:t>Wymogi zazielenienia</a:t>
                      </a:r>
                    </a:p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8000"/>
                          </a:solidFill>
                        </a:rPr>
                        <a:t>Płatność do wysokobiałkowych</a:t>
                      </a:r>
                      <a:endParaRPr lang="en-US" sz="15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2060"/>
                          </a:solidFill>
                        </a:rPr>
                        <a:t>Płatności</a:t>
                      </a:r>
                      <a:r>
                        <a:rPr lang="pl-PL" sz="1500" b="1" baseline="0" dirty="0" smtClean="0">
                          <a:solidFill>
                            <a:srgbClr val="002060"/>
                          </a:solidFill>
                        </a:rPr>
                        <a:t> PRŚK</a:t>
                      </a:r>
                    </a:p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baseline="0" dirty="0" smtClean="0">
                          <a:solidFill>
                            <a:srgbClr val="002060"/>
                          </a:solidFill>
                        </a:rPr>
                        <a:t>Rolnictwo Ekologiczne RE</a:t>
                      </a:r>
                    </a:p>
                    <a:p>
                      <a:pPr marL="174625" indent="-174625">
                        <a:spcBef>
                          <a:spcPts val="600"/>
                        </a:spcBef>
                        <a:buFont typeface="Arial" pitchFamily="34" charset="0"/>
                        <a:buChar char="•"/>
                      </a:pPr>
                      <a:r>
                        <a:rPr lang="pl-PL" sz="1500" b="1" baseline="0" dirty="0" smtClean="0">
                          <a:solidFill>
                            <a:srgbClr val="002060"/>
                          </a:solidFill>
                        </a:rPr>
                        <a:t>Inwestycje na OSN i Natura 2000</a:t>
                      </a:r>
                      <a:endParaRPr lang="en-US" sz="15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902811">
                <a:tc>
                  <a:txBody>
                    <a:bodyPr/>
                    <a:lstStyle/>
                    <a:p>
                      <a:r>
                        <a:rPr lang="pl-PL" sz="1500" b="1" dirty="0" smtClean="0"/>
                        <a:t>Utrzymanie gruntów w dobrej</a:t>
                      </a:r>
                      <a:r>
                        <a:rPr lang="pl-PL" sz="1500" b="1" baseline="0" dirty="0" smtClean="0"/>
                        <a:t> kulturze rolnej (cel 3.)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8000"/>
                          </a:solidFill>
                        </a:rPr>
                        <a:t>JPO</a:t>
                      </a:r>
                      <a:endParaRPr lang="en-US" sz="1500" b="1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indent="-174625">
                        <a:buFont typeface="Arial" pitchFamily="34" charset="0"/>
                        <a:buChar char="•"/>
                      </a:pPr>
                      <a:r>
                        <a:rPr lang="pl-PL" sz="1500" b="1" dirty="0" smtClean="0">
                          <a:solidFill>
                            <a:srgbClr val="002060"/>
                          </a:solidFill>
                        </a:rPr>
                        <a:t>ONW</a:t>
                      </a:r>
                      <a:endParaRPr lang="en-US" sz="15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ytuł 1"/>
          <p:cNvSpPr txBox="1">
            <a:spLocks/>
          </p:cNvSpPr>
          <p:nvPr/>
        </p:nvSpPr>
        <p:spPr bwMode="auto">
          <a:xfrm>
            <a:off x="971550" y="333375"/>
            <a:ext cx="79565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l-PL" altLang="pl-PL" sz="2300" b="1">
                <a:solidFill>
                  <a:schemeClr val="bg1"/>
                </a:solidFill>
                <a:latin typeface="Arial" charset="0"/>
                <a:cs typeface="Arial" charset="0"/>
              </a:rPr>
              <a:t>PROW 2014-2020</a:t>
            </a:r>
          </a:p>
        </p:txBody>
      </p:sp>
      <p:graphicFrame>
        <p:nvGraphicFramePr>
          <p:cNvPr id="42023" name="Group 39"/>
          <p:cNvGraphicFramePr>
            <a:graphicFrameLocks noGrp="1"/>
          </p:cNvGraphicFramePr>
          <p:nvPr/>
        </p:nvGraphicFramePr>
        <p:xfrm>
          <a:off x="358775" y="1773238"/>
          <a:ext cx="8569325" cy="4992687"/>
        </p:xfrm>
        <a:graphic>
          <a:graphicData uri="http://schemas.openxmlformats.org/drawingml/2006/table">
            <a:tbl>
              <a:tblPr/>
              <a:tblGrid>
                <a:gridCol w="6496050"/>
                <a:gridCol w="2073275"/>
              </a:tblGrid>
              <a:tr h="573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Priorytet</a:t>
                      </a:r>
                    </a:p>
                  </a:txBody>
                  <a:tcPr marL="91444" marR="91444" marT="45730" marB="4573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Budżet  ogółem,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euro</a:t>
                      </a:r>
                    </a:p>
                  </a:txBody>
                  <a:tcPr marL="91444" marR="91444" marT="45730" marB="4573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 TRANSFER WIEDZY I INNOWACYJNOŚĆ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191 003 547</a:t>
                      </a: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2.KONKURENCYJNOŚĆ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4 336 037 315</a:t>
                      </a: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 ŁAŃCUCH ŻYWNOŚCIOWY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1 619 010 789</a:t>
                      </a: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 OCHRONA EKOSYSTEMÓW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4 149 022 949</a:t>
                      </a: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5.EFEKTYWNE GOSPODAROWANIE ZASOBAMI NATURALNYMI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300 997 069</a:t>
                      </a: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 WŁĄCZENIE SPOŁECZNE I ROZWÓJ GOSPODARCZY 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2 148 939 940</a:t>
                      </a: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Pomoc Techniczna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208 283 391</a:t>
                      </a: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20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Zobowiązania z tytułu rent strukturalnych podjęte w okresach programowania 2004-2006 i 2007-2013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560 000 000</a:t>
                      </a: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RAZEM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13 513 295 000</a:t>
                      </a: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71717" name="Prostokąt 1"/>
          <p:cNvSpPr>
            <a:spLocks noChangeArrowheads="1"/>
          </p:cNvSpPr>
          <p:nvPr/>
        </p:nvSpPr>
        <p:spPr bwMode="auto">
          <a:xfrm>
            <a:off x="360363" y="981075"/>
            <a:ext cx="85677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latin typeface="Arial" charset="0"/>
                <a:cs typeface="Arial" charset="0"/>
              </a:rPr>
              <a:t>PROW 2014-2020 realizowany będzie poprzez </a:t>
            </a:r>
            <a:r>
              <a:rPr lang="pl-PL" b="1" u="sng">
                <a:latin typeface="Arial" charset="0"/>
                <a:cs typeface="Arial" charset="0"/>
              </a:rPr>
              <a:t>15 działań, 35 poddziałań i 42 typy operacji</a:t>
            </a:r>
            <a:r>
              <a:rPr lang="pl-PL" b="1">
                <a:latin typeface="Arial" charset="0"/>
                <a:cs typeface="Arial" charset="0"/>
              </a:rPr>
              <a:t>, </a:t>
            </a:r>
            <a:r>
              <a:rPr lang="pl-PL">
                <a:latin typeface="Arial" charset="0"/>
                <a:cs typeface="Arial" charset="0"/>
              </a:rPr>
              <a:t>poprzez 6 priorytetów rozwoju obszarów wiejskich:</a:t>
            </a: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ChangeArrowheads="1"/>
          </p:cNvSpPr>
          <p:nvPr/>
        </p:nvSpPr>
        <p:spPr bwMode="auto">
          <a:xfrm>
            <a:off x="0" y="981075"/>
            <a:ext cx="910907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pl-PL" sz="3200">
              <a:latin typeface="Arial" charset="0"/>
              <a:cs typeface="Arial" charset="0"/>
            </a:endParaRPr>
          </a:p>
        </p:txBody>
      </p:sp>
      <p:sp>
        <p:nvSpPr>
          <p:cNvPr id="72706" name="Tytuł 1"/>
          <p:cNvSpPr txBox="1">
            <a:spLocks/>
          </p:cNvSpPr>
          <p:nvPr/>
        </p:nvSpPr>
        <p:spPr bwMode="auto">
          <a:xfrm>
            <a:off x="971550" y="322263"/>
            <a:ext cx="81375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pl-PL" sz="2300" b="1">
                <a:solidFill>
                  <a:schemeClr val="bg1"/>
                </a:solidFill>
                <a:latin typeface="Arial" charset="0"/>
                <a:cs typeface="Arial" charset="0"/>
              </a:rPr>
              <a:t> PROW 2014-2020 – działania / poddziałania / operacje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-1" y="981075"/>
          <a:ext cx="9109075" cy="587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rostokąt zaokrąglony 4"/>
          <p:cNvSpPr/>
          <p:nvPr/>
        </p:nvSpPr>
        <p:spPr>
          <a:xfrm>
            <a:off x="179388" y="908050"/>
            <a:ext cx="4752975" cy="568960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ytuł 1"/>
          <p:cNvSpPr txBox="1">
            <a:spLocks/>
          </p:cNvSpPr>
          <p:nvPr/>
        </p:nvSpPr>
        <p:spPr bwMode="auto">
          <a:xfrm>
            <a:off x="971550" y="333375"/>
            <a:ext cx="79216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l-PL" sz="2300" b="1">
                <a:solidFill>
                  <a:schemeClr val="bg1"/>
                </a:solidFill>
                <a:latin typeface="Arial" charset="0"/>
                <a:cs typeface="Arial" charset="0"/>
              </a:rPr>
              <a:t>Główny cel i nowe instrumenty</a:t>
            </a:r>
          </a:p>
        </p:txBody>
      </p:sp>
      <p:sp>
        <p:nvSpPr>
          <p:cNvPr id="6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320675" y="1196975"/>
            <a:ext cx="8504238" cy="5111750"/>
          </a:xfrm>
        </p:spPr>
        <p:txBody>
          <a:bodyPr/>
          <a:lstStyle/>
          <a:p>
            <a:pPr marL="82550" indent="0" algn="just">
              <a:buFont typeface="Wingdings 2" pitchFamily="18" charset="2"/>
              <a:buNone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Głównym celem PROW 2014-2020 będzie 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wzrost konkurencyjności rolnictwa z uwzględnieniem celów środowiskowych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82550" indent="0" algn="just">
              <a:buFont typeface="Wingdings 2" pitchFamily="18" charset="2"/>
              <a:buNone/>
              <a:defRPr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82550" indent="0" algn="just">
              <a:buFont typeface="Wingdings 2" pitchFamily="18" charset="2"/>
              <a:buNone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Większość działań będzie kontynuowana w kształcie </a:t>
            </a:r>
            <a:r>
              <a:rPr lang="pl-PL" sz="2000" u="sng" dirty="0" smtClean="0">
                <a:latin typeface="Arial" pitchFamily="34" charset="0"/>
                <a:cs typeface="Arial" pitchFamily="34" charset="0"/>
              </a:rPr>
              <a:t>zbliżonym do PROW 2007-2013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, jednak w PROW 2014-2020 pojawiają się </a:t>
            </a:r>
            <a:r>
              <a:rPr lang="pl-PL" sz="2000" b="1" dirty="0" smtClean="0">
                <a:latin typeface="Arial" pitchFamily="34" charset="0"/>
                <a:cs typeface="Arial" pitchFamily="34" charset="0"/>
              </a:rPr>
              <a:t>nowe instrumenty wsparcia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takie jak: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Współpraca;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Rolnictwo ekologiczne;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Inwestycje w gospodarstwach na obszarach Natura 2000;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Inwestycje w gospodarstwach na obszarach OSN;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Płatności dla rolników przekazujących małe gospodarstwa;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Restrukturyzacja małych gospodarstw;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Rozwój usług rolniczych.</a:t>
            </a:r>
          </a:p>
          <a:p>
            <a:pPr>
              <a:buFont typeface="Wingdings 2" pitchFamily="18" charset="2"/>
              <a:buNone/>
              <a:defRPr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3CDE3-6504-49F8-A78A-848E52201660}" type="slidenum">
              <a:rPr lang="pl-PL" smtClean="0"/>
              <a:pPr>
                <a:defRPr/>
              </a:pPr>
              <a:t>25</a:t>
            </a:fld>
            <a:endParaRPr lang="pl-PL"/>
          </a:p>
        </p:txBody>
      </p:sp>
      <p:sp>
        <p:nvSpPr>
          <p:cNvPr id="74754" name="Tytuł 1"/>
          <p:cNvSpPr txBox="1">
            <a:spLocks/>
          </p:cNvSpPr>
          <p:nvPr/>
        </p:nvSpPr>
        <p:spPr bwMode="auto">
          <a:xfrm>
            <a:off x="971550" y="333375"/>
            <a:ext cx="79216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l-PL" sz="2300" b="1">
                <a:solidFill>
                  <a:schemeClr val="bg1"/>
                </a:solidFill>
                <a:latin typeface="Arial" charset="0"/>
                <a:cs typeface="Arial" charset="0"/>
              </a:rPr>
              <a:t>Kontynuacja wsparcia</a:t>
            </a:r>
          </a:p>
        </p:txBody>
      </p:sp>
      <p:sp>
        <p:nvSpPr>
          <p:cNvPr id="8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179388" y="1052513"/>
            <a:ext cx="8785225" cy="5545137"/>
          </a:xfrm>
        </p:spPr>
        <p:txBody>
          <a:bodyPr/>
          <a:lstStyle/>
          <a:p>
            <a:pPr marL="82550" indent="0" algn="just">
              <a:buFont typeface="Wingdings 2" pitchFamily="18" charset="2"/>
              <a:buNone/>
              <a:defRPr/>
            </a:pPr>
            <a:r>
              <a:rPr lang="pl-PL" sz="1800" dirty="0" smtClean="0">
                <a:latin typeface="Arial" pitchFamily="34" charset="0"/>
                <a:cs typeface="Arial" pitchFamily="34" charset="0"/>
              </a:rPr>
              <a:t>PROW 2014-2020 </a:t>
            </a:r>
            <a:r>
              <a:rPr lang="pl-PL" sz="1800" b="1" dirty="0" smtClean="0">
                <a:latin typeface="Arial" pitchFamily="34" charset="0"/>
                <a:cs typeface="Arial" pitchFamily="34" charset="0"/>
              </a:rPr>
              <a:t>kontynuował</a:t>
            </a:r>
            <a:r>
              <a:rPr lang="pl-PL" sz="1800" dirty="0" smtClean="0">
                <a:latin typeface="Arial" pitchFamily="34" charset="0"/>
                <a:cs typeface="Arial" pitchFamily="34" charset="0"/>
              </a:rPr>
              <a:t> będzie wsparcie na rzecz: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Tworzenia grup i organizacji producentów</a:t>
            </a:r>
            <a:r>
              <a:rPr lang="pl-PL" sz="1800" i="1" dirty="0" smtClean="0"/>
              <a:t>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Modernizacji gospodarstw rolnych,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Przetwórstwa i marketingu produktów rolnych;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Transferu wiedzy i innowacji;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Doradztwa rolniczego;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Systemów jakości;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Scalania gruntów;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Podstawowych usług i odnowy miejscowości na obszarach wiejskich;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Inwestycji w rozwój obszarów leśnych i poprawę żywotności lasów;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Płatności dla obszarów z ograniczeniami naturalnymi lub innymi szczególnymi ograniczeniami;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Działań rolnośrodowiskowo-klimatycznych;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Przywracania potencjału produkcji rolnej zniszczonego w wyniku klęsk żywiołowych i katastrof;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pl-PL" sz="1800" dirty="0" smtClean="0"/>
              <a:t>Wsparcia na rozpoczęcie działalności pozarolniczej;</a:t>
            </a:r>
          </a:p>
          <a:p>
            <a:pPr marL="368300" indent="-285750" algn="just">
              <a:buFont typeface="Arial" panose="020B0604020202020204" pitchFamily="34" charset="0"/>
              <a:buChar char="•"/>
              <a:defRPr/>
            </a:pPr>
            <a:r>
              <a:rPr lang="en-GB" sz="1800" dirty="0" smtClean="0"/>
              <a:t>LEADER</a:t>
            </a:r>
            <a:r>
              <a:rPr lang="pl-PL" sz="1800" dirty="0" smtClean="0"/>
              <a:t>.</a:t>
            </a:r>
            <a:endParaRPr lang="pl-PL" sz="1600" dirty="0" smtClean="0"/>
          </a:p>
          <a:p>
            <a:pPr>
              <a:defRPr/>
            </a:pPr>
            <a:endParaRPr lang="pl-PL" sz="1600" b="1" dirty="0" smtClean="0"/>
          </a:p>
          <a:p>
            <a:pPr>
              <a:defRPr/>
            </a:pPr>
            <a:endParaRPr lang="pl-PL" sz="1600" b="1" dirty="0" smtClean="0"/>
          </a:p>
          <a:p>
            <a:pPr>
              <a:defRPr/>
            </a:pPr>
            <a:endParaRPr lang="pl-PL" sz="1600" b="1" dirty="0" smtClean="0"/>
          </a:p>
          <a:p>
            <a:pPr>
              <a:defRPr/>
            </a:pPr>
            <a:endParaRPr lang="pl-PL" sz="1600" b="1" dirty="0" smtClean="0"/>
          </a:p>
          <a:p>
            <a:pPr>
              <a:defRPr/>
            </a:pPr>
            <a:endParaRPr lang="pl-PL" sz="1600" b="1" dirty="0" smtClean="0"/>
          </a:p>
          <a:p>
            <a:pPr>
              <a:defRPr/>
            </a:pPr>
            <a:endParaRPr lang="pl-PL" sz="1600" b="1" dirty="0" smtClean="0"/>
          </a:p>
          <a:p>
            <a:pPr>
              <a:buFont typeface="Wingdings 2" pitchFamily="18" charset="2"/>
              <a:buNone/>
              <a:defRPr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ytuł 1"/>
          <p:cNvSpPr txBox="1">
            <a:spLocks/>
          </p:cNvSpPr>
          <p:nvPr/>
        </p:nvSpPr>
        <p:spPr bwMode="auto">
          <a:xfrm>
            <a:off x="1187450" y="620713"/>
            <a:ext cx="691356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ctr"/>
            <a:r>
              <a:rPr lang="pl-PL" altLang="pl-PL" sz="2400">
                <a:solidFill>
                  <a:srgbClr val="41674A"/>
                </a:solidFill>
                <a:latin typeface="Calibri" pitchFamily="34" charset="0"/>
                <a:cs typeface="Arial" charset="0"/>
              </a:rPr>
              <a:t>Inwestycje w środki trwałe</a:t>
            </a:r>
            <a:endParaRPr lang="en-GB" altLang="pl-PL" sz="2400">
              <a:solidFill>
                <a:srgbClr val="41674A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75778" name="Obraz 23" descr="logo_ministerstw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60350"/>
            <a:ext cx="93503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Symbol zastępczy zawartości 5"/>
          <p:cNvSpPr>
            <a:spLocks noGrp="1"/>
          </p:cNvSpPr>
          <p:nvPr>
            <p:ph sz="quarter" idx="4294967295"/>
          </p:nvPr>
        </p:nvSpPr>
        <p:spPr>
          <a:xfrm>
            <a:off x="179388" y="1341438"/>
            <a:ext cx="8785225" cy="5111750"/>
          </a:xfrm>
        </p:spPr>
        <p:txBody>
          <a:bodyPr/>
          <a:lstStyle/>
          <a:p>
            <a:pPr marL="0" indent="0" algn="just" eaLnBrk="1" hangingPunct="1">
              <a:spcBef>
                <a:spcPts val="600"/>
              </a:spcBef>
              <a:spcAft>
                <a:spcPts val="100"/>
              </a:spcAft>
              <a:buFont typeface="Wingdings 2" pitchFamily="18" charset="2"/>
              <a:buNone/>
            </a:pPr>
            <a:r>
              <a:rPr lang="pl-PL" altLang="pl-PL" sz="2400" b="1" smtClean="0">
                <a:latin typeface="Arial" charset="0"/>
                <a:cs typeface="Arial" charset="0"/>
              </a:rPr>
              <a:t>Modernizacja gospodarstw rolnych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pl-PL" altLang="pl-PL" sz="1400" b="1" smtClean="0">
                <a:latin typeface="Arial" charset="0"/>
                <a:cs typeface="Arial" charset="0"/>
              </a:rPr>
              <a:t>Maksymalny poziom pomocy: 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pl-PL" sz="2000" b="1" smtClean="0">
                <a:latin typeface="Arial" charset="0"/>
                <a:cs typeface="Arial" charset="0"/>
              </a:rPr>
              <a:t>60% </a:t>
            </a:r>
            <a:r>
              <a:rPr lang="pl-PL" sz="2000" smtClean="0">
                <a:latin typeface="Arial" charset="0"/>
                <a:cs typeface="Arial" charset="0"/>
              </a:rPr>
              <a:t>kosztów kwalifikowalnych w przypadku młodych rolników i inwestycji zbiorowych,</a:t>
            </a:r>
            <a:endParaRPr lang="pl-PL" sz="2000" b="1" smtClean="0">
              <a:latin typeface="Arial" charset="0"/>
              <a:cs typeface="Arial" charset="0"/>
            </a:endParaRPr>
          </a:p>
          <a:p>
            <a:pPr marL="0" indent="0" algn="just" eaLnBrk="1" hangingPunct="1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pl-PL" sz="2000" b="1" smtClean="0">
                <a:latin typeface="Arial" charset="0"/>
                <a:cs typeface="Arial" charset="0"/>
              </a:rPr>
              <a:t>50% </a:t>
            </a:r>
            <a:r>
              <a:rPr lang="pl-PL" sz="2000" smtClean="0">
                <a:latin typeface="Arial" charset="0"/>
                <a:cs typeface="Arial" charset="0"/>
              </a:rPr>
              <a:t>kosztów kwalifikowalnych w przypadku pozostałych operacji. 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endParaRPr lang="pl-PL" sz="2000" b="1" smtClean="0">
              <a:latin typeface="Arial" charset="0"/>
              <a:cs typeface="Arial" charset="0"/>
            </a:endParaRP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pl-PL" sz="1400" b="1" smtClean="0">
                <a:latin typeface="Arial" charset="0"/>
                <a:cs typeface="Arial" charset="0"/>
              </a:rPr>
              <a:t>Maksymalna wysokość pomocy:</a:t>
            </a:r>
            <a:r>
              <a:rPr lang="pl-PL" sz="1400" smtClean="0">
                <a:latin typeface="Arial" charset="0"/>
                <a:cs typeface="Arial" charset="0"/>
              </a:rPr>
              <a:t> 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pl-PL" sz="1800" b="1" smtClean="0">
                <a:latin typeface="Arial" charset="0"/>
                <a:cs typeface="Arial" charset="0"/>
              </a:rPr>
              <a:t>900 tys. zł </a:t>
            </a:r>
            <a:r>
              <a:rPr lang="pl-PL" sz="1800" smtClean="0">
                <a:latin typeface="Arial" charset="0"/>
                <a:cs typeface="Arial" charset="0"/>
              </a:rPr>
              <a:t>– rozwój </a:t>
            </a:r>
            <a:r>
              <a:rPr lang="pl-PL" sz="1800" u="sng" smtClean="0">
                <a:latin typeface="Arial" charset="0"/>
                <a:cs typeface="Arial" charset="0"/>
              </a:rPr>
              <a:t>produkcji prosiąt, 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pl-PL" sz="1800" b="1" smtClean="0">
                <a:latin typeface="Arial" charset="0"/>
                <a:cs typeface="Arial" charset="0"/>
              </a:rPr>
              <a:t>500 tys. zł </a:t>
            </a:r>
            <a:r>
              <a:rPr lang="pl-PL" sz="1800" smtClean="0">
                <a:latin typeface="Arial" charset="0"/>
                <a:cs typeface="Arial" charset="0"/>
              </a:rPr>
              <a:t>– budowa, modernizacja </a:t>
            </a:r>
            <a:r>
              <a:rPr lang="pl-PL" sz="1800" u="sng" smtClean="0">
                <a:latin typeface="Arial" charset="0"/>
                <a:cs typeface="Arial" charset="0"/>
              </a:rPr>
              <a:t>budynków inwentarskich</a:t>
            </a:r>
            <a:r>
              <a:rPr lang="pl-PL" sz="1800" smtClean="0">
                <a:latin typeface="Arial" charset="0"/>
                <a:cs typeface="Arial" charset="0"/>
              </a:rPr>
              <a:t> lub adaptacją innych istniejących w gospodarstwie budynków na budynki inwentarskie, lub budowa lub modernizacja magazynów paszowych w gospodarstwach, 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pl-PL" sz="1800" b="1" smtClean="0">
                <a:latin typeface="Arial" charset="0"/>
                <a:cs typeface="Arial" charset="0"/>
              </a:rPr>
              <a:t>200 tys. zł </a:t>
            </a:r>
            <a:r>
              <a:rPr lang="pl-PL" sz="1800" smtClean="0">
                <a:latin typeface="Arial" charset="0"/>
                <a:cs typeface="Arial" charset="0"/>
              </a:rPr>
              <a:t>– pozostałe operacje</a:t>
            </a:r>
            <a:r>
              <a:rPr lang="pl-PL" sz="1400" smtClean="0">
                <a:latin typeface="Arial" charset="0"/>
                <a:cs typeface="Arial" charset="0"/>
              </a:rPr>
              <a:t>. 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pl-PL" sz="1400" smtClean="0">
                <a:latin typeface="Arial" charset="0"/>
                <a:cs typeface="Arial" charset="0"/>
              </a:rPr>
              <a:t> </a:t>
            </a:r>
            <a:r>
              <a:rPr lang="pl-PL" sz="1400" b="1" smtClean="0">
                <a:latin typeface="Arial" charset="0"/>
                <a:cs typeface="Arial" charset="0"/>
              </a:rPr>
              <a:t> </a:t>
            </a:r>
            <a:endParaRPr lang="pl-PL" sz="1400" b="1" smtClean="0">
              <a:solidFill>
                <a:srgbClr val="41674A"/>
              </a:solidFill>
              <a:latin typeface="Arial" charset="0"/>
            </a:endParaRPr>
          </a:p>
          <a:p>
            <a:pPr marL="0" indent="0" algn="just" eaLnBrk="1" hangingPunct="1"/>
            <a:endParaRPr lang="pl-PL" sz="1400" smtClean="0">
              <a:latin typeface="Arial" charset="0"/>
              <a:cs typeface="Arial" charset="0"/>
            </a:endParaRPr>
          </a:p>
          <a:p>
            <a:pPr marL="0" indent="0" algn="just" eaLnBrk="1" hangingPunct="1"/>
            <a:endParaRPr lang="pl-PL" sz="1400" smtClean="0">
              <a:latin typeface="Arial" charset="0"/>
              <a:cs typeface="Arial" charset="0"/>
            </a:endParaRPr>
          </a:p>
          <a:p>
            <a:pPr marL="0" indent="0" eaLnBrk="1" hangingPunct="1"/>
            <a:endParaRPr lang="pl-PL" sz="1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51" name="Rectangle 2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pl-PL" smtClean="0"/>
          </a:p>
        </p:txBody>
      </p:sp>
      <p:sp>
        <p:nvSpPr>
          <p:cNvPr id="91152" name="Rectangle 3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pl-PL" smtClean="0"/>
          </a:p>
        </p:txBody>
      </p:sp>
      <p:graphicFrame>
        <p:nvGraphicFramePr>
          <p:cNvPr id="2" name="Diagram 1"/>
          <p:cNvGraphicFramePr/>
          <p:nvPr/>
        </p:nvGraphicFramePr>
        <p:xfrm>
          <a:off x="468313" y="1209675"/>
          <a:ext cx="7920037" cy="4811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ytuł 1"/>
          <p:cNvSpPr txBox="1">
            <a:spLocks/>
          </p:cNvSpPr>
          <p:nvPr/>
        </p:nvSpPr>
        <p:spPr bwMode="auto">
          <a:xfrm>
            <a:off x="971550" y="260350"/>
            <a:ext cx="79565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l-PL" altLang="pl-PL" sz="2000" b="1">
                <a:solidFill>
                  <a:schemeClr val="bg1"/>
                </a:solidFill>
                <a:latin typeface="Arial" charset="0"/>
                <a:cs typeface="Arial" charset="0"/>
              </a:rPr>
              <a:t>Działania restrukturyzacyjne i modernizacyjne</a:t>
            </a:r>
          </a:p>
        </p:txBody>
      </p:sp>
      <p:sp>
        <p:nvSpPr>
          <p:cNvPr id="92162" name="Prostokąt 1"/>
          <p:cNvSpPr>
            <a:spLocks noChangeArrowheads="1"/>
          </p:cNvSpPr>
          <p:nvPr/>
        </p:nvSpPr>
        <p:spPr bwMode="auto">
          <a:xfrm>
            <a:off x="360363" y="981075"/>
            <a:ext cx="85677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b="1">
                <a:latin typeface="Arial" charset="0"/>
                <a:cs typeface="Arial" charset="0"/>
              </a:rPr>
              <a:t>Ukierunkowanie działań restrukturyzacyjnych i modernizacyjnych wg wielkości ekonomicznej</a:t>
            </a:r>
            <a:endParaRPr lang="pl-PL" b="1"/>
          </a:p>
        </p:txBody>
      </p:sp>
      <p:pic>
        <p:nvPicPr>
          <p:cNvPr id="921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988" y="1744663"/>
            <a:ext cx="8328025" cy="477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59597-D7E1-4ACF-BF68-F03487CA0E25}" type="slidenum">
              <a:rPr lang="pl-PL" smtClean="0"/>
              <a:pPr>
                <a:defRPr/>
              </a:pPr>
              <a:t>29</a:t>
            </a:fld>
            <a:endParaRPr lang="pl-PL"/>
          </a:p>
        </p:txBody>
      </p:sp>
      <p:sp>
        <p:nvSpPr>
          <p:cNvPr id="93186" name="Tytuł 1"/>
          <p:cNvSpPr txBox="1">
            <a:spLocks/>
          </p:cNvSpPr>
          <p:nvPr/>
        </p:nvSpPr>
        <p:spPr bwMode="auto">
          <a:xfrm>
            <a:off x="1042988" y="333375"/>
            <a:ext cx="78501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l-PL" sz="2300" b="1">
                <a:solidFill>
                  <a:schemeClr val="bg1"/>
                </a:solidFill>
                <a:latin typeface="Arial" charset="0"/>
                <a:cs typeface="Arial" charset="0"/>
              </a:rPr>
              <a:t>Przewidywane efekty PROW 2014-2020</a:t>
            </a:r>
          </a:p>
        </p:txBody>
      </p:sp>
      <p:sp>
        <p:nvSpPr>
          <p:cNvPr id="93187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301625" y="1484313"/>
            <a:ext cx="8504238" cy="4614862"/>
          </a:xfrm>
        </p:spPr>
        <p:txBody>
          <a:bodyPr/>
          <a:lstStyle/>
          <a:p>
            <a:pPr algn="just"/>
            <a:endParaRPr lang="pl-PL" sz="2000" smtClean="0">
              <a:latin typeface="Arial" charset="0"/>
              <a:cs typeface="Arial" charset="0"/>
            </a:endParaRPr>
          </a:p>
          <a:p>
            <a:pPr algn="just"/>
            <a:r>
              <a:rPr lang="pl-PL" sz="2000" smtClean="0">
                <a:latin typeface="Arial" charset="0"/>
                <a:cs typeface="Arial" charset="0"/>
              </a:rPr>
              <a:t>Przewiduje się, że dzięki wsparciu inwestycyjnemu z PROW 2014-2020 dofinansowanych zostanie ok.</a:t>
            </a:r>
            <a:r>
              <a:rPr lang="pl-PL" sz="2000" b="1" smtClean="0">
                <a:latin typeface="Arial" charset="0"/>
                <a:cs typeface="Arial" charset="0"/>
              </a:rPr>
              <a:t> 200 tys. gospodarstw rolnych</a:t>
            </a:r>
            <a:r>
              <a:rPr lang="pl-PL" sz="2000" smtClean="0">
                <a:latin typeface="Arial" charset="0"/>
                <a:cs typeface="Arial" charset="0"/>
              </a:rPr>
              <a:t>, utworzonych zostanie ok. </a:t>
            </a:r>
            <a:r>
              <a:rPr lang="pl-PL" sz="2000" b="1" smtClean="0">
                <a:latin typeface="Arial" charset="0"/>
                <a:cs typeface="Arial" charset="0"/>
              </a:rPr>
              <a:t>22 tys. nowych miejsc pracy </a:t>
            </a:r>
            <a:r>
              <a:rPr lang="pl-PL" sz="2000" smtClean="0">
                <a:latin typeface="Arial" charset="0"/>
                <a:cs typeface="Arial" charset="0"/>
              </a:rPr>
              <a:t>oraz powstanie blisko </a:t>
            </a:r>
            <a:r>
              <a:rPr lang="pl-PL" sz="2000" b="1" smtClean="0">
                <a:latin typeface="Arial" charset="0"/>
                <a:cs typeface="Arial" charset="0"/>
              </a:rPr>
              <a:t>2 tys. grup producentów</a:t>
            </a:r>
            <a:r>
              <a:rPr lang="pl-PL" sz="2000" smtClean="0">
                <a:latin typeface="Arial" charset="0"/>
                <a:cs typeface="Arial" charset="0"/>
              </a:rPr>
              <a:t>. </a:t>
            </a:r>
          </a:p>
          <a:p>
            <a:pPr algn="just"/>
            <a:endParaRPr lang="pl-PL" sz="2000" smtClean="0">
              <a:latin typeface="Arial" charset="0"/>
              <a:cs typeface="Arial" charset="0"/>
            </a:endParaRPr>
          </a:p>
          <a:p>
            <a:pPr algn="just"/>
            <a:r>
              <a:rPr lang="pl-PL" sz="2000" smtClean="0">
                <a:latin typeface="Arial" charset="0"/>
                <a:cs typeface="Arial" charset="0"/>
              </a:rPr>
              <a:t>Istotnym elementem wsparcia są również działania na rzecz odtwarzania, ochrony i wzbogacania ekosystemów. Zakłada się, że wsparcie w ramach PROW 2014-2020 zapewni realizację praktyk korzystnych dla środowiska i klimatu na obszarze </a:t>
            </a:r>
            <a:r>
              <a:rPr lang="pl-PL" sz="2000" b="1" smtClean="0">
                <a:latin typeface="Arial" charset="0"/>
                <a:cs typeface="Arial" charset="0"/>
              </a:rPr>
              <a:t>19% użytków rolnych </a:t>
            </a:r>
            <a:r>
              <a:rPr lang="pl-PL" sz="2000" smtClean="0">
                <a:latin typeface="Arial" charset="0"/>
                <a:cs typeface="Arial" charset="0"/>
              </a:rPr>
              <a:t>w Polsce.</a:t>
            </a:r>
          </a:p>
          <a:p>
            <a:endParaRPr lang="pl-PL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897437"/>
          </a:xfrm>
        </p:spPr>
        <p:txBody>
          <a:bodyPr/>
          <a:lstStyle/>
          <a:p>
            <a:pPr marL="536575" indent="-361950" algn="just">
              <a:spcBef>
                <a:spcPts val="600"/>
              </a:spcBef>
              <a:spcAft>
                <a:spcPts val="600"/>
              </a:spcAft>
              <a:buFont typeface="Calibri" pitchFamily="34" charset="0"/>
              <a:buChar char="―"/>
            </a:pPr>
            <a:endParaRPr lang="pl-PL" sz="2000" smtClean="0">
              <a:latin typeface="Arial" charset="0"/>
              <a:cs typeface="Arial" charset="0"/>
            </a:endParaRPr>
          </a:p>
          <a:p>
            <a:pPr marL="536575" indent="-361950" algn="just">
              <a:spcBef>
                <a:spcPts val="600"/>
              </a:spcBef>
              <a:spcAft>
                <a:spcPts val="600"/>
              </a:spcAft>
            </a:pPr>
            <a:r>
              <a:rPr lang="pl-PL" sz="2000" smtClean="0">
                <a:latin typeface="Arial" charset="0"/>
                <a:cs typeface="Arial" charset="0"/>
              </a:rPr>
              <a:t>Wprowadzone zostanie rozwiązanie systemowe: </a:t>
            </a:r>
            <a:r>
              <a:rPr lang="pl-PL" sz="2000" b="1" smtClean="0">
                <a:latin typeface="Arial" charset="0"/>
                <a:cs typeface="Arial" charset="0"/>
              </a:rPr>
              <a:t>dostarczanie produktów rolnych</a:t>
            </a:r>
            <a:r>
              <a:rPr lang="pl-PL" sz="2000" smtClean="0">
                <a:latin typeface="Arial" charset="0"/>
                <a:cs typeface="Arial" charset="0"/>
              </a:rPr>
              <a:t> objętych WORR przez producentów, grupy producentów, organizacje producentów albo zrzeszenia organizacji producentów </a:t>
            </a:r>
            <a:r>
              <a:rPr lang="pl-PL" sz="2000" b="1" smtClean="0">
                <a:latin typeface="Arial" charset="0"/>
                <a:cs typeface="Arial" charset="0"/>
              </a:rPr>
              <a:t>będzie wymagało pisemnej umowy</a:t>
            </a:r>
            <a:r>
              <a:rPr lang="pl-PL" sz="2000" smtClean="0">
                <a:latin typeface="Arial" charset="0"/>
                <a:cs typeface="Arial" charset="0"/>
              </a:rPr>
              <a:t>. Pozwoli to producentom na lepsze planowanie produkcji </a:t>
            </a:r>
            <a:br>
              <a:rPr lang="pl-PL" sz="2000" smtClean="0">
                <a:latin typeface="Arial" charset="0"/>
                <a:cs typeface="Arial" charset="0"/>
              </a:rPr>
            </a:br>
            <a:r>
              <a:rPr lang="pl-PL" sz="2000" smtClean="0">
                <a:latin typeface="Arial" charset="0"/>
                <a:cs typeface="Arial" charset="0"/>
              </a:rPr>
              <a:t>i dostosowanie jej do zapotrzebowania.</a:t>
            </a:r>
          </a:p>
          <a:p>
            <a:pPr marL="536575" indent="-361950" algn="just">
              <a:spcBef>
                <a:spcPts val="600"/>
              </a:spcBef>
              <a:spcAft>
                <a:spcPts val="600"/>
              </a:spcAft>
            </a:pPr>
            <a:endParaRPr lang="pl-PL" sz="2000" smtClean="0">
              <a:latin typeface="Arial" charset="0"/>
              <a:cs typeface="Arial" charset="0"/>
            </a:endParaRPr>
          </a:p>
          <a:p>
            <a:pPr marL="536575" indent="-361950" algn="just">
              <a:spcBef>
                <a:spcPts val="600"/>
              </a:spcBef>
              <a:spcAft>
                <a:spcPts val="600"/>
              </a:spcAft>
            </a:pPr>
            <a:r>
              <a:rPr lang="pl-PL" sz="2000" smtClean="0">
                <a:latin typeface="Arial" charset="0"/>
                <a:cs typeface="Arial" charset="0"/>
              </a:rPr>
              <a:t>Organizacje producentów oraz zrzeszenia organizacji producentów w sektorach m.in.: wołowiny i cielęciny będą mogły </a:t>
            </a:r>
            <a:br>
              <a:rPr lang="pl-PL" sz="2000" smtClean="0">
                <a:latin typeface="Arial" charset="0"/>
                <a:cs typeface="Arial" charset="0"/>
              </a:rPr>
            </a:br>
            <a:r>
              <a:rPr lang="pl-PL" sz="2000" smtClean="0">
                <a:latin typeface="Arial" charset="0"/>
                <a:cs typeface="Arial" charset="0"/>
              </a:rPr>
              <a:t>w imieniu należących do nich rolników </a:t>
            </a:r>
            <a:r>
              <a:rPr lang="pl-PL" sz="2000" b="1" smtClean="0">
                <a:latin typeface="Arial" charset="0"/>
                <a:cs typeface="Arial" charset="0"/>
              </a:rPr>
              <a:t>negocjować warunki dostaw produktów (ceny)</a:t>
            </a:r>
            <a:r>
              <a:rPr lang="pl-PL" sz="2000" smtClean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	</a:t>
            </a:r>
            <a:fld id="{E4F80326-B08C-4260-B608-DEA1D288FEC1}" type="slidenum">
              <a:rPr lang="pl-PL" smtClean="0"/>
              <a:pPr>
                <a:defRPr/>
              </a:pPr>
              <a:t>30</a:t>
            </a:fld>
            <a:endParaRPr lang="pl-PL" dirty="0"/>
          </a:p>
        </p:txBody>
      </p:sp>
      <p:sp>
        <p:nvSpPr>
          <p:cNvPr id="94211" name="Prostokąt 1"/>
          <p:cNvSpPr>
            <a:spLocks noChangeArrowheads="1"/>
          </p:cNvSpPr>
          <p:nvPr/>
        </p:nvSpPr>
        <p:spPr bwMode="auto">
          <a:xfrm>
            <a:off x="900113" y="344488"/>
            <a:ext cx="7993062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300" b="1">
                <a:solidFill>
                  <a:schemeClr val="bg1"/>
                </a:solidFill>
                <a:latin typeface="Arial" charset="0"/>
                <a:cs typeface="Arial" charset="0"/>
              </a:rPr>
              <a:t>Wspólna Organizacja Rynków Rolnych (WORR)</a:t>
            </a:r>
            <a:endParaRPr lang="pl-PL" sz="23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5B90C5-98A4-4A62-8996-18F5D3B1D707}" type="slidenum">
              <a:rPr lang="pl-PL" smtClean="0"/>
              <a:pPr>
                <a:defRPr/>
              </a:pPr>
              <a:t>31</a:t>
            </a:fld>
            <a:endParaRPr lang="pl-PL"/>
          </a:p>
        </p:txBody>
      </p:sp>
      <p:sp>
        <p:nvSpPr>
          <p:cNvPr id="95234" name="Tytuł 1"/>
          <p:cNvSpPr txBox="1">
            <a:spLocks/>
          </p:cNvSpPr>
          <p:nvPr/>
        </p:nvSpPr>
        <p:spPr bwMode="auto">
          <a:xfrm>
            <a:off x="900113" y="333375"/>
            <a:ext cx="81359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l-PL" sz="2300" b="1">
                <a:solidFill>
                  <a:schemeClr val="bg1"/>
                </a:solidFill>
                <a:latin typeface="Arial" charset="0"/>
                <a:cs typeface="Arial" charset="0"/>
              </a:rPr>
              <a:t>Wdrażanie nowej WPR – podejście do restrukturyzacji</a:t>
            </a:r>
          </a:p>
        </p:txBody>
      </p:sp>
      <p:sp>
        <p:nvSpPr>
          <p:cNvPr id="6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301625" y="1484313"/>
            <a:ext cx="8504238" cy="4614862"/>
          </a:xfrm>
        </p:spPr>
        <p:txBody>
          <a:bodyPr/>
          <a:lstStyle/>
          <a:p>
            <a:pPr marL="0" indent="0" algn="just">
              <a:buFont typeface="Arial" charset="0"/>
              <a:buNone/>
              <a:defRPr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Koncentracja na procesach zachodzących w sektorze małych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średnich gospodarstw, tj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modernizacja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produkcji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rolnej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ułatwienia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w produkcji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zwierzęcej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przekazanie gospodarstw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rozwój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działalności pozarolniczej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wzmacnianie szans na reorientację zawodową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redukowanie zbędnych obciążeń udziału w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WPR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	</a:t>
            </a:r>
            <a:fld id="{6570D853-DC14-4811-87AC-F638B3E1F68E}" type="slidenum">
              <a:rPr lang="pl-PL" smtClean="0"/>
              <a:pPr>
                <a:defRPr/>
              </a:pPr>
              <a:t>32</a:t>
            </a:fld>
            <a:endParaRPr lang="pl-PL" dirty="0"/>
          </a:p>
        </p:txBody>
      </p:sp>
      <p:sp>
        <p:nvSpPr>
          <p:cNvPr id="96258" name="Prostokąt 1"/>
          <p:cNvSpPr>
            <a:spLocks noChangeArrowheads="1"/>
          </p:cNvSpPr>
          <p:nvPr/>
        </p:nvSpPr>
        <p:spPr bwMode="auto">
          <a:xfrm>
            <a:off x="900113" y="404813"/>
            <a:ext cx="81359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 b="1">
                <a:solidFill>
                  <a:schemeClr val="bg1"/>
                </a:solidFill>
                <a:latin typeface="Arial" charset="0"/>
                <a:cs typeface="Arial" charset="0"/>
              </a:rPr>
              <a:t>Komplementarność wsparcia wsi i rolnictwa w latach 2015-2020</a:t>
            </a:r>
            <a:endParaRPr lang="pl-PL" sz="2000">
              <a:solidFill>
                <a:schemeClr val="bg1"/>
              </a:solidFill>
            </a:endParaRPr>
          </a:p>
        </p:txBody>
      </p:sp>
      <p:graphicFrame>
        <p:nvGraphicFramePr>
          <p:cNvPr id="6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179388" y="1117600"/>
          <a:ext cx="8785225" cy="4022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/>
                <a:gridCol w="2196244"/>
                <a:gridCol w="2196244"/>
                <a:gridCol w="2196244"/>
              </a:tblGrid>
              <a:tr h="812004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rgbClr val="006600"/>
                          </a:solidFill>
                        </a:rPr>
                        <a:t>Program Rozwoju</a:t>
                      </a:r>
                      <a:r>
                        <a:rPr lang="pl-PL" baseline="0" dirty="0" smtClean="0">
                          <a:solidFill>
                            <a:srgbClr val="006600"/>
                          </a:solidFill>
                        </a:rPr>
                        <a:t> </a:t>
                      </a:r>
                      <a:r>
                        <a:rPr lang="pl-PL" dirty="0" smtClean="0">
                          <a:solidFill>
                            <a:srgbClr val="006600"/>
                          </a:solidFill>
                        </a:rPr>
                        <a:t>Obszarów Wiejskich</a:t>
                      </a:r>
                      <a:endParaRPr lang="pl-PL" dirty="0">
                        <a:solidFill>
                          <a:srgbClr val="006600"/>
                        </a:solidFill>
                      </a:endParaRPr>
                    </a:p>
                  </a:txBody>
                  <a:tcPr marL="3600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rgbClr val="006600"/>
                          </a:solidFill>
                        </a:rPr>
                        <a:t>System Płatności Bezpośrednich</a:t>
                      </a:r>
                      <a:endParaRPr lang="pl-PL" dirty="0">
                        <a:solidFill>
                          <a:srgbClr val="006600"/>
                        </a:solidFill>
                      </a:endParaRPr>
                    </a:p>
                  </a:txBody>
                  <a:tcPr marL="3600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rgbClr val="006600"/>
                          </a:solidFill>
                        </a:rPr>
                        <a:t>Wspólna Organizacja Rynków Rolnych</a:t>
                      </a:r>
                      <a:endParaRPr lang="pl-PL" dirty="0">
                        <a:solidFill>
                          <a:srgbClr val="006600"/>
                        </a:solidFill>
                      </a:endParaRPr>
                    </a:p>
                  </a:txBody>
                  <a:tcPr marL="3600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rgbClr val="006600"/>
                          </a:solidFill>
                        </a:rPr>
                        <a:t>Polityka Spójności</a:t>
                      </a:r>
                      <a:endParaRPr lang="pl-PL" dirty="0">
                        <a:solidFill>
                          <a:srgbClr val="006600"/>
                        </a:solidFill>
                      </a:endParaRPr>
                    </a:p>
                  </a:txBody>
                  <a:tcPr marL="36000" marR="0" anchor="ctr"/>
                </a:tc>
              </a:tr>
              <a:tr h="358304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spc="160" dirty="0" smtClean="0"/>
                        <a:t>Priorytety</a:t>
                      </a:r>
                      <a:endParaRPr lang="pl-PL" b="1" spc="160" baseline="0" dirty="0" smtClean="0"/>
                    </a:p>
                  </a:txBody>
                  <a:tcPr marL="36000" marR="0" anchor="ctr"/>
                </a:tc>
                <a:tc hMerge="1"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230067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pl-PL" sz="1600" b="0" i="0" u="sng" baseline="0" dirty="0" smtClean="0"/>
                        <a:t>Ukierunkowanie na</a:t>
                      </a:r>
                      <a:r>
                        <a:rPr lang="pl-PL" sz="1600" b="0" i="0" baseline="0" dirty="0" smtClean="0"/>
                        <a:t>:</a:t>
                      </a:r>
                    </a:p>
                    <a:p>
                      <a:pPr marL="177800" indent="-84138">
                        <a:spcBef>
                          <a:spcPts val="200"/>
                        </a:spcBef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pl-PL" sz="1600" baseline="0" dirty="0" smtClean="0"/>
                        <a:t>restrukturyzację małych i średnich gospodarstw</a:t>
                      </a:r>
                      <a:r>
                        <a:rPr lang="pl-PL" sz="1600" b="0" i="0" baseline="0" dirty="0" smtClean="0"/>
                        <a:t>;</a:t>
                      </a:r>
                    </a:p>
                    <a:p>
                      <a:pPr marL="177800" indent="-84138">
                        <a:spcBef>
                          <a:spcPts val="200"/>
                        </a:spcBef>
                        <a:spcAft>
                          <a:spcPts val="1200"/>
                        </a:spcAft>
                        <a:buFontTx/>
                        <a:buChar char="-"/>
                      </a:pPr>
                      <a:r>
                        <a:rPr lang="pl-PL" sz="1600" b="0" i="0" baseline="0" dirty="0" smtClean="0"/>
                        <a:t>produkcję zwierzęcą;</a:t>
                      </a:r>
                    </a:p>
                    <a:p>
                      <a:pPr marL="177800" indent="-84138">
                        <a:spcBef>
                          <a:spcPts val="200"/>
                        </a:spcBef>
                        <a:spcAft>
                          <a:spcPts val="1200"/>
                        </a:spcAft>
                        <a:buFontTx/>
                        <a:buChar char="-"/>
                      </a:pPr>
                      <a:r>
                        <a:rPr lang="pl-PL" sz="1600" b="0" i="0" baseline="0" dirty="0" smtClean="0"/>
                        <a:t>współpracę/transfer wiedzy</a:t>
                      </a:r>
                    </a:p>
                    <a:p>
                      <a:pPr marL="177800" indent="-84138">
                        <a:spcBef>
                          <a:spcPts val="200"/>
                        </a:spcBef>
                        <a:spcAft>
                          <a:spcPts val="1200"/>
                        </a:spcAft>
                        <a:buFontTx/>
                        <a:buChar char="-"/>
                      </a:pPr>
                      <a:r>
                        <a:rPr lang="pl-PL" sz="1600" b="0" i="0" baseline="0" dirty="0" smtClean="0"/>
                        <a:t>dobrowolne działania pro-środowiskowe</a:t>
                      </a:r>
                    </a:p>
                  </a:txBody>
                  <a:tcPr marL="36000" marR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pl-PL" sz="1600" u="sng" dirty="0" smtClean="0"/>
                        <a:t>Ukierunkowanie</a:t>
                      </a:r>
                      <a:r>
                        <a:rPr lang="pl-PL" sz="1600" u="sng" baseline="0" dirty="0" smtClean="0"/>
                        <a:t> na</a:t>
                      </a:r>
                      <a:r>
                        <a:rPr lang="pl-PL" sz="1600" baseline="0" dirty="0" smtClean="0"/>
                        <a:t>:</a:t>
                      </a:r>
                    </a:p>
                    <a:p>
                      <a:pPr marL="177800" indent="-84138">
                        <a:spcBef>
                          <a:spcPts val="600"/>
                        </a:spcBef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pl-PL" sz="1600" baseline="0" dirty="0" smtClean="0"/>
                        <a:t>restrukturyzację małych i średnich gospodarstw;</a:t>
                      </a:r>
                    </a:p>
                    <a:p>
                      <a:pPr marL="177800" indent="-84138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pl-PL" sz="1600" baseline="0" dirty="0" smtClean="0"/>
                        <a:t>produkcję zwierzęcą - wybrane sektory</a:t>
                      </a:r>
                    </a:p>
                    <a:p>
                      <a:pPr marL="177800" indent="-84138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pl-PL" sz="1600" baseline="0" dirty="0" smtClean="0"/>
                        <a:t>rekompensata za obowiązkowe działania pro-środowiskowe</a:t>
                      </a:r>
                    </a:p>
                  </a:txBody>
                  <a:tcPr marL="36000" marR="0">
                    <a:solidFill>
                      <a:schemeClr val="accent1">
                        <a:tint val="20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u="sng" dirty="0" smtClean="0"/>
                        <a:t>Wzmocnienie pozycji </a:t>
                      </a:r>
                      <a:r>
                        <a:rPr lang="pl-PL" sz="1600" dirty="0" smtClean="0"/>
                        <a:t>producentów</a:t>
                      </a:r>
                      <a:r>
                        <a:rPr lang="pl-PL" sz="1600" baseline="0" dirty="0" smtClean="0"/>
                        <a:t> w łańcuchu rynkowym</a:t>
                      </a:r>
                      <a:r>
                        <a:rPr lang="pl-PL" sz="1600" dirty="0" smtClean="0"/>
                        <a:t> i dostosowanie do potrzeb rynku poprzez:</a:t>
                      </a:r>
                    </a:p>
                    <a:p>
                      <a:pPr marL="177800" indent="-84138">
                        <a:buFontTx/>
                        <a:buChar char="-"/>
                      </a:pPr>
                      <a:r>
                        <a:rPr lang="pl-PL" sz="1600" baseline="0" dirty="0" smtClean="0"/>
                        <a:t>pisemne umowy;</a:t>
                      </a:r>
                    </a:p>
                    <a:p>
                      <a:pPr marL="177800" indent="-84138">
                        <a:buFontTx/>
                        <a:buChar char="-"/>
                      </a:pPr>
                      <a:r>
                        <a:rPr lang="pl-PL" sz="1600" baseline="0" dirty="0" smtClean="0"/>
                        <a:t>negocjacje warunków dostaw</a:t>
                      </a:r>
                      <a:endParaRPr lang="pl-PL" sz="1600" dirty="0"/>
                    </a:p>
                  </a:txBody>
                  <a:tcPr marL="36000" marR="0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pl-PL" sz="1600" dirty="0" smtClean="0"/>
                        <a:t>Działania na rzecz m.in.: </a:t>
                      </a:r>
                    </a:p>
                    <a:p>
                      <a:pPr marL="177800" indent="-95250">
                        <a:buFontTx/>
                        <a:buChar char="-"/>
                      </a:pPr>
                      <a:r>
                        <a:rPr lang="pl-PL" sz="1600" dirty="0" smtClean="0"/>
                        <a:t>przedsiębiorczości;</a:t>
                      </a:r>
                    </a:p>
                    <a:p>
                      <a:pPr marL="177800" indent="-95250">
                        <a:buFontTx/>
                        <a:buChar char="-"/>
                      </a:pPr>
                      <a:r>
                        <a:rPr lang="pl-PL" sz="1600" dirty="0" smtClean="0"/>
                        <a:t>rynku pracy; </a:t>
                      </a:r>
                    </a:p>
                    <a:p>
                      <a:pPr marL="177800" indent="-95250">
                        <a:buFontTx/>
                        <a:buChar char="-"/>
                      </a:pPr>
                      <a:r>
                        <a:rPr lang="pl-PL" sz="1600" dirty="0" smtClean="0"/>
                        <a:t>rewitalizacji;</a:t>
                      </a:r>
                    </a:p>
                    <a:p>
                      <a:pPr marL="177800" indent="-95250">
                        <a:buFontTx/>
                        <a:buChar char="-"/>
                      </a:pPr>
                      <a:r>
                        <a:rPr lang="pl-PL" sz="1600" dirty="0" smtClean="0"/>
                        <a:t>Infrastruktury </a:t>
                      </a:r>
                      <a:r>
                        <a:rPr lang="pl-PL" sz="1600" dirty="0" err="1" smtClean="0"/>
                        <a:t>wod-kan</a:t>
                      </a:r>
                      <a:r>
                        <a:rPr lang="pl-PL" sz="1600" dirty="0" smtClean="0"/>
                        <a:t>;</a:t>
                      </a:r>
                    </a:p>
                    <a:p>
                      <a:pPr marL="177800" indent="-95250">
                        <a:buFontTx/>
                        <a:buChar char="-"/>
                      </a:pPr>
                      <a:r>
                        <a:rPr lang="pl-PL" sz="1600" dirty="0" smtClean="0"/>
                        <a:t>inne.</a:t>
                      </a:r>
                    </a:p>
                  </a:txBody>
                  <a:tcPr marL="36000" marR="0"/>
                </a:tc>
              </a:tr>
            </a:tbl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1187450" y="5013325"/>
            <a:ext cx="66262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b="1" spc="16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KOMPLEMENTARNOŚĆ I SYNERGIA PROGRAMÓW </a:t>
            </a:r>
          </a:p>
        </p:txBody>
      </p:sp>
      <p:sp>
        <p:nvSpPr>
          <p:cNvPr id="8" name="Strzałka w dół 7"/>
          <p:cNvSpPr/>
          <p:nvPr/>
        </p:nvSpPr>
        <p:spPr>
          <a:xfrm>
            <a:off x="971550" y="5445125"/>
            <a:ext cx="647700" cy="600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9" name="Strzałka w dół 8"/>
          <p:cNvSpPr/>
          <p:nvPr/>
        </p:nvSpPr>
        <p:spPr>
          <a:xfrm>
            <a:off x="3203575" y="5445125"/>
            <a:ext cx="647700" cy="600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0" name="Strzałka w dół 9"/>
          <p:cNvSpPr/>
          <p:nvPr/>
        </p:nvSpPr>
        <p:spPr>
          <a:xfrm>
            <a:off x="5292725" y="5445125"/>
            <a:ext cx="647700" cy="600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1" name="Strzałka w dół 10"/>
          <p:cNvSpPr/>
          <p:nvPr/>
        </p:nvSpPr>
        <p:spPr>
          <a:xfrm>
            <a:off x="7451725" y="5445125"/>
            <a:ext cx="649288" cy="600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" name="Prostokąt zaokrąglony 11"/>
          <p:cNvSpPr/>
          <p:nvPr/>
        </p:nvSpPr>
        <p:spPr>
          <a:xfrm>
            <a:off x="107950" y="2276475"/>
            <a:ext cx="6624638" cy="2592388"/>
          </a:xfrm>
          <a:prstGeom prst="round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3" name="pole tekstowe 12"/>
          <p:cNvSpPr txBox="1"/>
          <p:nvPr/>
        </p:nvSpPr>
        <p:spPr>
          <a:xfrm>
            <a:off x="0" y="6165304"/>
            <a:ext cx="9108504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pl-PL" sz="1600" b="1" cap="all" spc="3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Strategia zrównoważonego rozwoju wsi, rolnictwa i rybactwa </a:t>
            </a:r>
            <a:br>
              <a:rPr lang="pl-PL" sz="1600" b="1" cap="all" spc="3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pl-PL" sz="1600" b="1" cap="all" spc="3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na lata 2012-2020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60363" y="2852738"/>
            <a:ext cx="8424862" cy="2016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pl-PL" b="1" smtClean="0">
                <a:solidFill>
                  <a:srgbClr val="345528"/>
                </a:solidFill>
                <a:latin typeface="Arial" charset="0"/>
                <a:cs typeface="Arial" charset="0"/>
              </a:rPr>
              <a:t>Dziękuję za uwagę!</a:t>
            </a:r>
          </a:p>
          <a:p>
            <a:pPr eaLnBrk="1" hangingPunct="1">
              <a:buFont typeface="Wingdings" pitchFamily="2" charset="2"/>
              <a:buNone/>
            </a:pPr>
            <a:endParaRPr lang="pl-PL" b="1" smtClean="0">
              <a:solidFill>
                <a:srgbClr val="345528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7" descr="http://g.infor.pl/p/_wspolne/pliki/14000/1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5" y="5463334"/>
            <a:ext cx="2088927" cy="139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7" descr="http://g.infor.pl/p/_wspolne/pliki/14000/1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73" y="5463334"/>
            <a:ext cx="2088927" cy="139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7" descr="http://g.infor.pl/p/_wspolne/pliki/14000/1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21" y="5463334"/>
            <a:ext cx="2088927" cy="139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7" descr="http://g.infor.pl/p/_wspolne/pliki/14000/14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61" y="5463334"/>
            <a:ext cx="2088927" cy="139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0E39F1-D225-419F-9D50-1AD6968DC121}" type="slidenum">
              <a:rPr lang="pl-PL" smtClean="0"/>
              <a:pPr>
                <a:defRPr/>
              </a:pPr>
              <a:t>33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24" name="Object 4"/>
          <p:cNvGraphicFramePr>
            <a:graphicFrameLocks noChangeAspect="1"/>
          </p:cNvGraphicFramePr>
          <p:nvPr/>
        </p:nvGraphicFramePr>
        <p:xfrm>
          <a:off x="395288" y="1484313"/>
          <a:ext cx="7993062" cy="504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5" name="Wykres" r:id="rId3" imgW="4495800" imgH="2571902" progId="Excel.Chart.8">
                  <p:embed/>
                </p:oleObj>
              </mc:Choice>
              <mc:Fallback>
                <p:oleObj name="Wykres" r:id="rId3" imgW="4495800" imgH="2571902" progId="Excel.Char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484313"/>
                        <a:ext cx="7993062" cy="5040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10554</TotalTime>
  <Words>2014</Words>
  <Application>Microsoft Office PowerPoint</Application>
  <PresentationFormat>Pokaz na ekranie (4:3)</PresentationFormat>
  <Paragraphs>370</Paragraphs>
  <Slides>34</Slides>
  <Notes>14</Notes>
  <HiddenSlides>1</HiddenSlides>
  <MMClips>0</MMClips>
  <ScaleCrop>false</ScaleCrop>
  <HeadingPairs>
    <vt:vector size="8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4" baseType="lpstr">
      <vt:lpstr>Arial CE</vt:lpstr>
      <vt:lpstr>Arial</vt:lpstr>
      <vt:lpstr>Calibri</vt:lpstr>
      <vt:lpstr>Tahoma</vt:lpstr>
      <vt:lpstr>Wingdings 2</vt:lpstr>
      <vt:lpstr>Arial Bold</vt:lpstr>
      <vt:lpstr>Symbol</vt:lpstr>
      <vt:lpstr>Wingdings</vt:lpstr>
      <vt:lpstr>Motyw pakietu Office</vt:lpstr>
      <vt:lpstr>Wykres</vt:lpstr>
      <vt:lpstr>Prezentacja programu PowerPoint</vt:lpstr>
      <vt:lpstr>Prezentacja programu PowerPoint</vt:lpstr>
      <vt:lpstr>Prezentacja programu PowerPoint</vt:lpstr>
      <vt:lpstr>Prezentacja programu PowerPoint</vt:lpstr>
      <vt:lpstr>Nowy system płatności bezpośrednich w Polsce</vt:lpstr>
      <vt:lpstr>Rolnik aktywny</vt:lpstr>
      <vt:lpstr>Jednolita płatność obszarowa (1)</vt:lpstr>
      <vt:lpstr>Jednolita płatność obszarowa (2)</vt:lpstr>
      <vt:lpstr>Grunty kwalifikujące się do płatności</vt:lpstr>
      <vt:lpstr>Prezentacja programu PowerPoint</vt:lpstr>
      <vt:lpstr>Płatności związane z produkcją (1)</vt:lpstr>
      <vt:lpstr>Stawki do hektara EUR/ha</vt:lpstr>
      <vt:lpstr>Płatności związane z produkcją – bydło (2)</vt:lpstr>
      <vt:lpstr>Płatności związane z produkcją – krowy (3)</vt:lpstr>
      <vt:lpstr>Płatność dodatkowa</vt:lpstr>
      <vt:lpstr>Gospodarstwo rolne – 10 ha - MR </vt:lpstr>
      <vt:lpstr>Gospodarstwo 10 ha – młodego rolnika</vt:lpstr>
      <vt:lpstr>Prezentacja programu PowerPoint</vt:lpstr>
      <vt:lpstr>System dla małych gospodarstw </vt:lpstr>
      <vt:lpstr>Zazielenienie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kkubiak</dc:creator>
  <cp:lastModifiedBy>klorek</cp:lastModifiedBy>
  <cp:revision>925</cp:revision>
  <cp:lastPrinted>2014-10-13T10:44:23Z</cp:lastPrinted>
  <dcterms:created xsi:type="dcterms:W3CDTF">2004-06-02T09:09:28Z</dcterms:created>
  <dcterms:modified xsi:type="dcterms:W3CDTF">2015-03-03T06:17:43Z</dcterms:modified>
</cp:coreProperties>
</file>